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267" r:id="rId4"/>
    <p:sldId id="259" r:id="rId5"/>
    <p:sldId id="261" r:id="rId6"/>
    <p:sldId id="269" r:id="rId7"/>
    <p:sldId id="266" r:id="rId8"/>
    <p:sldId id="270" r:id="rId9"/>
  </p:sldIdLst>
  <p:sldSz cx="6858000" cy="9144000" type="screen4x3"/>
  <p:notesSz cx="6858000" cy="9144000"/>
  <p:custDataLst>
    <p:tags r:id="rId1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76" userDrawn="1">
          <p15:clr>
            <a:srgbClr val="A4A3A4"/>
          </p15:clr>
        </p15:guide>
        <p15:guide id="2" pos="213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7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2580" y="72"/>
      </p:cViewPr>
      <p:guideLst>
        <p:guide orient="horz" pos="2876"/>
        <p:guide pos="213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3" Type="http://schemas.openxmlformats.org/officeDocument/2006/relationships/tags" Target="tags/tag2.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991710" y="104710"/>
            <a:ext cx="756175" cy="477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7" y="486836"/>
            <a:ext cx="1478756" cy="77491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8" y="486836"/>
            <a:ext cx="4350544" cy="77491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pic>
        <p:nvPicPr>
          <p:cNvPr id="1026" name="Picture 2" descr="D:/A赵佳怡/网站公司简介修改/英文logo_画板 1.png英文logo_画板 1"/>
          <p:cNvPicPr>
            <a:picLocks noChangeAspect="1" noChangeArrowheads="1"/>
          </p:cNvPicPr>
          <p:nvPr userDrawn="1"/>
        </p:nvPicPr>
        <p:blipFill>
          <a:blip r:embed="rId2"/>
          <a:srcRect t="18425" b="18425"/>
          <a:stretch>
            <a:fillRect/>
          </a:stretch>
        </p:blipFill>
        <p:spPr bwMode="auto">
          <a:xfrm>
            <a:off x="5991706" y="104710"/>
            <a:ext cx="756175" cy="477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17" y="2279653"/>
            <a:ext cx="5915025" cy="380364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17" y="6119286"/>
            <a:ext cx="5915025" cy="200025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434167"/>
            <a:ext cx="2914650" cy="5801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471863" y="2434167"/>
            <a:ext cx="2914650" cy="5801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2" y="486836"/>
            <a:ext cx="5915025" cy="176741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241552"/>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340101"/>
            <a:ext cx="2901255" cy="4912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3471864" y="2241552"/>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4" y="3340101"/>
            <a:ext cx="2915543" cy="4912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211884" cy="21336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2915544" y="1316569"/>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72381" y="2743201"/>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211884" cy="21336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4" y="1316569"/>
            <a:ext cx="3471863"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72381" y="2743201"/>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4907756" y="486834"/>
            <a:ext cx="1478756" cy="7749117"/>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71487" y="486834"/>
            <a:ext cx="4350544" cy="7749117"/>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67921" y="2279656"/>
            <a:ext cx="5915025" cy="3803649"/>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467921" y="6119288"/>
            <a:ext cx="5915025" cy="20002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471488" y="2434167"/>
            <a:ext cx="2914650" cy="5801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3471863" y="2434167"/>
            <a:ext cx="2914650" cy="5801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72386" y="486837"/>
            <a:ext cx="5915025" cy="1767417"/>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2381" y="2241554"/>
            <a:ext cx="2901255"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472381" y="3340103"/>
            <a:ext cx="2901255" cy="4912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3471868" y="2241554"/>
            <a:ext cx="2915543" cy="109854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3471868" y="3340103"/>
            <a:ext cx="2915543" cy="49127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211884" cy="21336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2915548" y="1316572"/>
            <a:ext cx="3471863" cy="649816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72381" y="2743202"/>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472381" y="609600"/>
            <a:ext cx="2211884" cy="21336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2915548" y="1316572"/>
            <a:ext cx="3471863" cy="649816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472381" y="2743202"/>
            <a:ext cx="2211884" cy="508211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91" y="486837"/>
            <a:ext cx="5915025" cy="176741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91" y="2434167"/>
            <a:ext cx="5915025" cy="58017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71488" y="8475137"/>
            <a:ext cx="154305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2271716" y="8475137"/>
            <a:ext cx="2314575"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4843463" y="8475137"/>
            <a:ext cx="154305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71489" y="486836"/>
            <a:ext cx="5915025" cy="1767417"/>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71489" y="2434167"/>
            <a:ext cx="5915025" cy="580178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71488" y="8475136"/>
            <a:ext cx="1543050" cy="486834"/>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fld>
            <a:endParaRPr lang="zh-CN" altLang="en-US">
              <a:solidFill>
                <a:srgbClr val="000000">
                  <a:tint val="75000"/>
                </a:srgbClr>
              </a:solidFill>
            </a:endParaRPr>
          </a:p>
        </p:txBody>
      </p:sp>
      <p:sp>
        <p:nvSpPr>
          <p:cNvPr id="5" name="页脚占位符 4"/>
          <p:cNvSpPr>
            <a:spLocks noGrp="1"/>
          </p:cNvSpPr>
          <p:nvPr>
            <p:ph type="ftr" sz="quarter" idx="3"/>
          </p:nvPr>
        </p:nvSpPr>
        <p:spPr>
          <a:xfrm>
            <a:off x="2271714" y="8475136"/>
            <a:ext cx="2314575" cy="48683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4843463" y="8475136"/>
            <a:ext cx="1543050" cy="486834"/>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fld>
            <a:endParaRPr lang="zh-CN" altLang="en-US">
              <a:solidFill>
                <a:srgbClr val="000000">
                  <a:tint val="75000"/>
                </a:srgb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9" Type="http://schemas.openxmlformats.org/officeDocument/2006/relationships/image" Target="../media/image12.jpeg"/><Relationship Id="rId8" Type="http://schemas.openxmlformats.org/officeDocument/2006/relationships/image" Target="../media/image11.png"/><Relationship Id="rId7" Type="http://schemas.openxmlformats.org/officeDocument/2006/relationships/image" Target="../media/image10.png"/><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0"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15.jpeg"/><Relationship Id="rId1" Type="http://schemas.openxmlformats.org/officeDocument/2006/relationships/image" Target="../media/image14.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87" y="180018"/>
            <a:ext cx="4053840" cy="368300"/>
          </a:xfrm>
          <a:prstGeom prst="rect">
            <a:avLst/>
          </a:prstGeom>
        </p:spPr>
        <p:txBody>
          <a:bodyPr wrap="none">
            <a:spAutoFit/>
          </a:bodyPr>
          <a:lstStyle/>
          <a:p>
            <a:pPr algn="l"/>
            <a:r>
              <a:rPr lang="en-US" altLang="zh-CN" b="1" dirty="0">
                <a:solidFill>
                  <a:srgbClr val="00B050"/>
                </a:solidFill>
              </a:rPr>
              <a:t>W</a:t>
            </a:r>
            <a:r>
              <a:rPr lang="zh-CN" altLang="en-US" b="1" dirty="0">
                <a:solidFill>
                  <a:srgbClr val="00B050"/>
                </a:solidFill>
              </a:rPr>
              <a:t>ind </a:t>
            </a:r>
            <a:r>
              <a:rPr lang="en-US" b="1" dirty="0">
                <a:solidFill>
                  <a:srgbClr val="00B050"/>
                </a:solidFill>
              </a:rPr>
              <a:t>&amp;</a:t>
            </a:r>
            <a:r>
              <a:rPr lang="zh-CN" altLang="en-US" b="1" dirty="0">
                <a:solidFill>
                  <a:srgbClr val="00B050"/>
                </a:solidFill>
              </a:rPr>
              <a:t> </a:t>
            </a:r>
            <a:r>
              <a:rPr lang="en-US" altLang="zh-CN" b="1" dirty="0">
                <a:solidFill>
                  <a:srgbClr val="00B050"/>
                </a:solidFill>
              </a:rPr>
              <a:t>S</a:t>
            </a:r>
            <a:r>
              <a:rPr lang="zh-CN" altLang="en-US" b="1" dirty="0">
                <a:solidFill>
                  <a:srgbClr val="00B050"/>
                </a:solidFill>
              </a:rPr>
              <a:t>olar </a:t>
            </a:r>
            <a:r>
              <a:rPr lang="en-US" altLang="zh-CN" b="1" dirty="0">
                <a:solidFill>
                  <a:srgbClr val="00B050"/>
                </a:solidFill>
              </a:rPr>
              <a:t>Residential E</a:t>
            </a:r>
            <a:r>
              <a:rPr lang="zh-CN" altLang="en-US" b="1" dirty="0">
                <a:solidFill>
                  <a:srgbClr val="00B050"/>
                </a:solidFill>
              </a:rPr>
              <a:t>nergy </a:t>
            </a:r>
            <a:r>
              <a:rPr lang="en-US" altLang="zh-CN" b="1" dirty="0">
                <a:solidFill>
                  <a:srgbClr val="00B050"/>
                </a:solidFill>
              </a:rPr>
              <a:t>S</a:t>
            </a:r>
            <a:r>
              <a:rPr lang="zh-CN" altLang="en-US" b="1" dirty="0">
                <a:solidFill>
                  <a:srgbClr val="00B050"/>
                </a:solidFill>
              </a:rPr>
              <a:t>torage </a:t>
            </a:r>
            <a:endParaRPr lang="en-US" b="1" dirty="0">
              <a:solidFill>
                <a:srgbClr val="00B050"/>
              </a:solidFill>
            </a:endParaRPr>
          </a:p>
        </p:txBody>
      </p:sp>
      <p:sp>
        <p:nvSpPr>
          <p:cNvPr id="7" name="矩形 6"/>
          <p:cNvSpPr/>
          <p:nvPr/>
        </p:nvSpPr>
        <p:spPr>
          <a:xfrm>
            <a:off x="375920" y="1259840"/>
            <a:ext cx="5861050" cy="3287395"/>
          </a:xfrm>
          <a:prstGeom prst="rect">
            <a:avLst/>
          </a:prstGeom>
        </p:spPr>
        <p:txBody>
          <a:bodyPr wrap="square">
            <a:noAutofit/>
          </a:bodyPr>
          <a:lstStyle/>
          <a:p>
            <a:pPr algn="just">
              <a:lnSpc>
                <a:spcPct val="200000"/>
              </a:lnSpc>
            </a:pPr>
            <a:r>
              <a:rPr sz="1100" dirty="0"/>
              <a:t>The HJ-SPW </a:t>
            </a:r>
            <a:r>
              <a:rPr lang="en-US" sz="1100" dirty="0"/>
              <a:t>residential</a:t>
            </a:r>
            <a:r>
              <a:rPr sz="1100" dirty="0"/>
              <a:t> wind and solar energy storage integrated system is a combination of equipment and technology that converts wind and solar energy into electrical energy, supplies household appliances, and stores excess electrical energy for use at night or when there is no electricity. This system can be connected to emergency generators for backup.</a:t>
            </a:r>
            <a:r>
              <a:rPr lang="en-US" sz="1100" dirty="0"/>
              <a:t> I</a:t>
            </a:r>
            <a:r>
              <a:rPr lang="zh-CN" altLang="en-US" sz="1100" b="0" i="0" dirty="0">
                <a:solidFill>
                  <a:srgbClr val="222222"/>
                </a:solidFill>
                <a:latin typeface="Arial" panose="020B0604020202020204" pitchFamily="34" charset="0"/>
              </a:rPr>
              <a:t>t can</a:t>
            </a:r>
            <a:r>
              <a:rPr lang="en-US" altLang="zh-CN" sz="1100" b="0" i="0" dirty="0">
                <a:solidFill>
                  <a:srgbClr val="222222"/>
                </a:solidFill>
                <a:latin typeface="Arial" panose="020B0604020202020204" pitchFamily="34" charset="0"/>
              </a:rPr>
              <a:t> also</a:t>
            </a:r>
            <a:r>
              <a:rPr lang="zh-CN" altLang="en-US" sz="1100" b="0" i="0" dirty="0">
                <a:solidFill>
                  <a:srgbClr val="222222"/>
                </a:solidFill>
                <a:latin typeface="Arial" panose="020B0604020202020204" pitchFamily="34" charset="0"/>
              </a:rPr>
              <a:t> be applied to communication, used in the field of temporary electricity, agricultural irrigation, emergency disaster relief, medical epidemic prevention, communication exploration and other application scenarios, providing a stable energy supply and backup system for the site.</a:t>
            </a:r>
            <a:endParaRPr lang="zh-CN" altLang="en-US" sz="1100" b="0" i="0" dirty="0">
              <a:solidFill>
                <a:srgbClr val="222222"/>
              </a:solidFill>
              <a:latin typeface="Arial" panose="020B0604020202020204" pitchFamily="34" charset="0"/>
            </a:endParaRPr>
          </a:p>
        </p:txBody>
      </p:sp>
      <p:sp>
        <p:nvSpPr>
          <p:cNvPr id="52" name="矩形 51"/>
          <p:cNvSpPr/>
          <p:nvPr/>
        </p:nvSpPr>
        <p:spPr>
          <a:xfrm>
            <a:off x="188586" y="684201"/>
            <a:ext cx="5273497" cy="337185"/>
          </a:xfrm>
          <a:prstGeom prst="rect">
            <a:avLst/>
          </a:prstGeom>
        </p:spPr>
        <p:txBody>
          <a:bodyPr wrap="square">
            <a:spAutoFit/>
          </a:bodyPr>
          <a:lstStyle/>
          <a:p>
            <a:r>
              <a:rPr sz="1600" b="1" dirty="0">
                <a:solidFill>
                  <a:srgbClr val="000000"/>
                </a:solidFill>
              </a:rPr>
              <a:t>HJ-SPW-C Series</a:t>
            </a:r>
            <a:endParaRPr sz="1600" b="1" dirty="0">
              <a:solidFill>
                <a:srgbClr val="000000"/>
              </a:solidFill>
            </a:endParaRPr>
          </a:p>
        </p:txBody>
      </p:sp>
      <p:pic>
        <p:nvPicPr>
          <p:cNvPr id="5" name="图片 4"/>
          <p:cNvPicPr>
            <a:picLocks noChangeAspect="1"/>
          </p:cNvPicPr>
          <p:nvPr/>
        </p:nvPicPr>
        <p:blipFill rotWithShape="1">
          <a:blip r:embed="rId1" cstate="print">
            <a:extLst>
              <a:ext uri="{28A0092B-C50C-407E-A947-70E740481C1C}">
                <a14:useLocalDpi xmlns:a14="http://schemas.microsoft.com/office/drawing/2010/main" val="0"/>
              </a:ext>
            </a:extLst>
          </a:blip>
          <a:srcRect t="8570" r="5685"/>
          <a:stretch>
            <a:fillRect/>
          </a:stretch>
        </p:blipFill>
        <p:spPr>
          <a:xfrm>
            <a:off x="88474" y="4567193"/>
            <a:ext cx="6468074" cy="384111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p:cNvSpPr/>
          <p:nvPr/>
        </p:nvSpPr>
        <p:spPr>
          <a:xfrm>
            <a:off x="111760" y="828040"/>
            <a:ext cx="1721485" cy="306705"/>
          </a:xfrm>
          <a:prstGeom prst="rect">
            <a:avLst/>
          </a:prstGeom>
        </p:spPr>
        <p:txBody>
          <a:bodyPr wrap="square">
            <a:spAutoFit/>
          </a:bodyPr>
          <a:lstStyle/>
          <a:p>
            <a:r>
              <a:rPr lang="en-US" altLang="zh-CN" sz="1400" b="1" dirty="0">
                <a:solidFill>
                  <a:srgbClr val="000000"/>
                </a:solidFill>
              </a:rPr>
              <a:t>C</a:t>
            </a:r>
            <a:r>
              <a:rPr lang="zh-CN" altLang="en-US" sz="1400" b="1" dirty="0">
                <a:solidFill>
                  <a:srgbClr val="000000"/>
                </a:solidFill>
              </a:rPr>
              <a:t>onfiguration </a:t>
            </a:r>
            <a:r>
              <a:rPr lang="en-US" altLang="zh-CN" sz="1400" b="1" dirty="0">
                <a:solidFill>
                  <a:srgbClr val="000000"/>
                </a:solidFill>
              </a:rPr>
              <a:t>T</a:t>
            </a:r>
            <a:r>
              <a:rPr lang="zh-CN" altLang="en-US" sz="1400" b="1" dirty="0">
                <a:solidFill>
                  <a:srgbClr val="000000"/>
                </a:solidFill>
              </a:rPr>
              <a:t>able</a:t>
            </a:r>
            <a:endParaRPr lang="zh-CN" altLang="en-US" sz="1400" b="1" dirty="0">
              <a:solidFill>
                <a:srgbClr val="000000"/>
              </a:solidFill>
            </a:endParaRPr>
          </a:p>
        </p:txBody>
      </p:sp>
      <p:graphicFrame>
        <p:nvGraphicFramePr>
          <p:cNvPr id="11" name="表格 10"/>
          <p:cNvGraphicFramePr>
            <a:graphicFrameLocks noGrp="1"/>
          </p:cNvGraphicFramePr>
          <p:nvPr>
            <p:custDataLst>
              <p:tags r:id="rId1"/>
            </p:custDataLst>
          </p:nvPr>
        </p:nvGraphicFramePr>
        <p:xfrm>
          <a:off x="43815" y="1151890"/>
          <a:ext cx="6758305" cy="7932420"/>
        </p:xfrm>
        <a:graphic>
          <a:graphicData uri="http://schemas.openxmlformats.org/drawingml/2006/table">
            <a:tbl>
              <a:tblPr/>
              <a:tblGrid>
                <a:gridCol w="311785"/>
                <a:gridCol w="973455"/>
                <a:gridCol w="2489200"/>
                <a:gridCol w="363855"/>
                <a:gridCol w="320040"/>
                <a:gridCol w="989965"/>
                <a:gridCol w="1310005"/>
              </a:tblGrid>
              <a:tr h="503555">
                <a:tc>
                  <a:txBody>
                    <a:bodyPr/>
                    <a:lstStyle/>
                    <a:p>
                      <a:pPr algn="ctr" fontAlgn="ctr"/>
                      <a:r>
                        <a:rPr lang="en-US" sz="600" b="1" i="0" u="none" strike="noStrike" dirty="0">
                          <a:solidFill>
                            <a:srgbClr val="000000"/>
                          </a:solidFill>
                          <a:latin typeface="宋体" panose="02010600030101010101" pitchFamily="2" charset="-122"/>
                        </a:rPr>
                        <a:t>NO.</a:t>
                      </a:r>
                      <a:endParaRPr lang="en-US" sz="600" b="1"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700" b="1" i="0" u="none" strike="noStrike" dirty="0">
                          <a:solidFill>
                            <a:srgbClr val="000000"/>
                          </a:solidFill>
                          <a:latin typeface="宋体" panose="02010600030101010101" pitchFamily="2" charset="-122"/>
                        </a:rPr>
                        <a:t>P</a:t>
                      </a:r>
                      <a:r>
                        <a:rPr lang="zh-CN" altLang="en-US" sz="700" b="1" i="0" u="none" strike="noStrike" dirty="0">
                          <a:solidFill>
                            <a:srgbClr val="000000"/>
                          </a:solidFill>
                          <a:latin typeface="宋体" panose="02010600030101010101" pitchFamily="2" charset="-122"/>
                        </a:rPr>
                        <a:t>roduct </a:t>
                      </a:r>
                      <a:r>
                        <a:rPr lang="en-US" altLang="zh-CN" sz="700" b="1" i="0" u="none" strike="noStrike" dirty="0">
                          <a:solidFill>
                            <a:srgbClr val="000000"/>
                          </a:solidFill>
                          <a:latin typeface="宋体" panose="02010600030101010101" pitchFamily="2" charset="-122"/>
                        </a:rPr>
                        <a:t>N</a:t>
                      </a:r>
                      <a:r>
                        <a:rPr lang="zh-CN" altLang="en-US" sz="700" b="1" i="0" u="none" strike="noStrike" dirty="0">
                          <a:solidFill>
                            <a:srgbClr val="000000"/>
                          </a:solidFill>
                          <a:latin typeface="宋体" panose="02010600030101010101" pitchFamily="2" charset="-122"/>
                        </a:rPr>
                        <a:t>ame</a:t>
                      </a:r>
                      <a:endParaRPr lang="zh-CN" altLang="en-US" sz="700" b="1"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1" i="0" u="none" strike="noStrike">
                          <a:solidFill>
                            <a:srgbClr val="000000"/>
                          </a:solidFill>
                          <a:latin typeface="宋体" panose="02010600030101010101" pitchFamily="2" charset="-122"/>
                        </a:rPr>
                        <a:t>Specification</a:t>
                      </a:r>
                      <a:r>
                        <a:rPr lang="en-US" altLang="zh-CN" sz="700" b="1" i="0" u="none" strike="noStrike">
                          <a:solidFill>
                            <a:srgbClr val="000000"/>
                          </a:solidFill>
                          <a:latin typeface="宋体" panose="02010600030101010101" pitchFamily="2" charset="-122"/>
                        </a:rPr>
                        <a:t>s</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700" b="1" i="0" u="none" strike="noStrike">
                          <a:solidFill>
                            <a:srgbClr val="000000"/>
                          </a:solidFill>
                          <a:latin typeface="宋体" panose="02010600030101010101" pitchFamily="2" charset="-122"/>
                        </a:rPr>
                        <a:t>U</a:t>
                      </a:r>
                      <a:r>
                        <a:rPr lang="zh-CN" altLang="en-US" sz="700" b="1" i="0" u="none" strike="noStrike">
                          <a:solidFill>
                            <a:srgbClr val="000000"/>
                          </a:solidFill>
                          <a:latin typeface="宋体" panose="02010600030101010101" pitchFamily="2" charset="-122"/>
                        </a:rPr>
                        <a:t>nit</a:t>
                      </a:r>
                      <a:endParaRPr lang="zh-CN" altLang="en-US"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500" b="1" i="0" u="none" strike="noStrike">
                          <a:solidFill>
                            <a:srgbClr val="000000"/>
                          </a:solidFill>
                          <a:latin typeface="宋体" panose="02010600030101010101" pitchFamily="2" charset="-122"/>
                        </a:rPr>
                        <a:t>QTY</a:t>
                      </a:r>
                      <a:endParaRPr lang="en-US" sz="5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700" b="0" i="0" u="none" strike="noStrike">
                          <a:solidFill>
                            <a:srgbClr val="FF0000"/>
                          </a:solidFill>
                          <a:latin typeface="宋体" panose="02010600030101010101" pitchFamily="2" charset="-122"/>
                        </a:rPr>
                        <a:t>Remark</a:t>
                      </a:r>
                      <a:endParaRPr lang="en-US" altLang="zh-CN" sz="700" b="0" i="0" u="none" strike="noStrike">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0" i="0" u="none" strike="noStrike">
                          <a:solidFill>
                            <a:srgbClr val="FF0000"/>
                          </a:solidFill>
                          <a:latin typeface="宋体" panose="02010600030101010101" pitchFamily="2" charset="-122"/>
                        </a:rPr>
                        <a:t>Actual </a:t>
                      </a:r>
                      <a:r>
                        <a:rPr lang="en-US" altLang="zh-CN" sz="700" b="0" i="0" u="none" strike="noStrike">
                          <a:solidFill>
                            <a:srgbClr val="FF0000"/>
                          </a:solidFill>
                          <a:latin typeface="宋体" panose="02010600030101010101" pitchFamily="2" charset="-122"/>
                        </a:rPr>
                        <a:t>U</a:t>
                      </a:r>
                      <a:r>
                        <a:rPr lang="zh-CN" altLang="en-US" sz="700" b="0" i="0" u="none" strike="noStrike">
                          <a:solidFill>
                            <a:srgbClr val="FF0000"/>
                          </a:solidFill>
                          <a:latin typeface="宋体" panose="02010600030101010101" pitchFamily="2" charset="-122"/>
                        </a:rPr>
                        <a:t>se</a:t>
                      </a:r>
                      <a:endParaRPr lang="zh-CN" altLang="en-US" sz="700" b="0" i="0" u="none" strike="noStrike">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403860">
                <a:tc>
                  <a:txBody>
                    <a:bodyPr/>
                    <a:lstStyle/>
                    <a:p>
                      <a:pPr algn="ctr" fontAlgn="ctr"/>
                      <a:r>
                        <a:rPr lang="en-US" altLang="zh-CN" sz="700" b="1" i="0" u="none" strike="noStrike">
                          <a:solidFill>
                            <a:srgbClr val="000000"/>
                          </a:solidFill>
                          <a:latin typeface="宋体" panose="02010600030101010101" pitchFamily="2" charset="-122"/>
                        </a:rPr>
                        <a:t>1</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0" i="0" u="none" strike="noStrike">
                          <a:solidFill>
                            <a:srgbClr val="000000"/>
                          </a:solidFill>
                          <a:latin typeface="宋体" panose="02010600030101010101" pitchFamily="2" charset="-122"/>
                        </a:rPr>
                        <a:t>Outdoor Cabinet</a:t>
                      </a:r>
                      <a:endParaRPr lang="zh-CN" alt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700" b="0" i="0" u="none" strike="noStrike" dirty="0">
                          <a:solidFill>
                            <a:srgbClr val="000000"/>
                          </a:solidFill>
                          <a:latin typeface="宋体" panose="02010600030101010101" pitchFamily="2" charset="-122"/>
                        </a:rPr>
                        <a:t>16500*750*750mm(H*W*D),</a:t>
                      </a:r>
                      <a:r>
                        <a:rPr sz="700" b="0" i="0" u="none" strike="noStrike" dirty="0">
                          <a:solidFill>
                            <a:srgbClr val="000000"/>
                          </a:solidFill>
                          <a:latin typeface="宋体" panose="02010600030101010101" pitchFamily="2" charset="-122"/>
                        </a:rPr>
                        <a:t>Cabinet frame is made of galvanized material 1.5mm, internal 20mm thick heat insulation; front and back door operation, floor mounting; divided into equipment compartment and battery compartment</a:t>
                      </a:r>
                      <a:r>
                        <a:rPr lang="en-US" sz="700" b="0" i="0" u="none" strike="noStrike" dirty="0">
                          <a:solidFill>
                            <a:srgbClr val="000000"/>
                          </a:solidFill>
                          <a:latin typeface="宋体" panose="02010600030101010101" pitchFamily="2" charset="-122"/>
                        </a:rPr>
                        <a:t>, </a:t>
                      </a:r>
                      <a:r>
                        <a:rPr sz="700" b="0" i="0" u="none" strike="noStrike" dirty="0">
                          <a:solidFill>
                            <a:srgbClr val="000000"/>
                          </a:solidFill>
                          <a:latin typeface="宋体" panose="02010600030101010101" pitchFamily="2" charset="-122"/>
                        </a:rPr>
                        <a:t>4 casters;</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0" i="0" u="none" strike="noStrike" dirty="0">
                          <a:solidFill>
                            <a:srgbClr val="000000"/>
                          </a:solidFill>
                          <a:latin typeface="宋体" panose="02010600030101010101" pitchFamily="2" charset="-122"/>
                        </a:rPr>
                        <a:t>Pcs</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0" i="0" u="none" strike="noStrike" dirty="0">
                          <a:solidFill>
                            <a:srgbClr val="FF0000"/>
                          </a:solidFill>
                          <a:latin typeface="宋体" panose="02010600030101010101" pitchFamily="2" charset="-122"/>
                        </a:rPr>
                        <a:t>　</a:t>
                      </a: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zh-CN" altLang="en-US" sz="700" b="0" i="0" u="none" strike="noStrike" dirty="0">
                          <a:solidFill>
                            <a:srgbClr val="000000"/>
                          </a:solidFill>
                          <a:latin typeface="宋体" panose="02010600030101010101" pitchFamily="2" charset="-122"/>
                        </a:rPr>
                        <a:t>　</a:t>
                      </a:r>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88290">
                <a:tc>
                  <a:txBody>
                    <a:bodyPr/>
                    <a:lstStyle/>
                    <a:p>
                      <a:pPr algn="ctr" fontAlgn="ctr"/>
                      <a:r>
                        <a:rPr lang="en-US" altLang="zh-CN" sz="700" b="1" i="0" u="none" strike="noStrike" dirty="0">
                          <a:solidFill>
                            <a:srgbClr val="000000"/>
                          </a:solidFill>
                          <a:latin typeface="宋体" panose="02010600030101010101" pitchFamily="2" charset="-122"/>
                        </a:rPr>
                        <a:t>2</a:t>
                      </a:r>
                      <a:endParaRPr lang="en-US" altLang="zh-CN" sz="700" b="1"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Lithium Iron Battery</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3U*482.6*420_48V/100AH_Requires configuration of front screen port and other components, neutral</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sz="700" b="0" i="0" u="none" strike="noStrike" dirty="0">
                          <a:solidFill>
                            <a:srgbClr val="000000"/>
                          </a:solidFill>
                          <a:latin typeface="宋体" panose="02010600030101010101" pitchFamily="2" charset="-122"/>
                        </a:rPr>
                        <a:t>If needed, real batteries need to be configured, and the quantity can be 1-3 sets;</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15">
                <a:tc>
                  <a:txBody>
                    <a:bodyPr/>
                    <a:lstStyle/>
                    <a:p>
                      <a:pPr algn="ctr" fontAlgn="ctr"/>
                      <a:r>
                        <a:rPr lang="en-US" altLang="zh-CN" sz="700" b="1" i="0" u="none" strike="noStrike">
                          <a:solidFill>
                            <a:srgbClr val="000000"/>
                          </a:solidFill>
                          <a:latin typeface="宋体" panose="02010600030101010101" pitchFamily="2" charset="-122"/>
                        </a:rPr>
                        <a:t>3</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T</a:t>
                      </a:r>
                      <a:r>
                        <a:rPr lang="zh-CN" altLang="en-US" sz="700" b="0" i="0" u="none" strike="noStrike" dirty="0">
                          <a:solidFill>
                            <a:srgbClr val="000000"/>
                          </a:solidFill>
                          <a:latin typeface="宋体" panose="02010600030101010101" pitchFamily="2" charset="-122"/>
                        </a:rPr>
                        <a:t>emperature </a:t>
                      </a:r>
                      <a:r>
                        <a:rPr lang="en-US" altLang="zh-CN" sz="700" b="0" i="0" u="none" strike="noStrike" dirty="0">
                          <a:solidFill>
                            <a:srgbClr val="000000"/>
                          </a:solidFill>
                          <a:latin typeface="宋体" panose="02010600030101010101" pitchFamily="2" charset="-122"/>
                        </a:rPr>
                        <a:t>C</a:t>
                      </a:r>
                      <a:r>
                        <a:rPr lang="zh-CN" altLang="en-US" sz="700" b="0" i="0" u="none" strike="noStrike" dirty="0">
                          <a:solidFill>
                            <a:srgbClr val="000000"/>
                          </a:solidFill>
                          <a:latin typeface="宋体" panose="02010600030101010101" pitchFamily="2" charset="-122"/>
                        </a:rPr>
                        <a:t>ontrol</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Fan strong exhaust, DC48V, exhaust volume 300W</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Pcs</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FF0000"/>
                          </a:solidFill>
                          <a:latin typeface="宋体" panose="02010600030101010101" pitchFamily="2" charset="-122"/>
                        </a:rPr>
                        <a:t>B</a:t>
                      </a:r>
                      <a:r>
                        <a:rPr lang="zh-CN" altLang="en-US" sz="700" b="0" i="0" u="none" strike="noStrike" dirty="0">
                          <a:solidFill>
                            <a:srgbClr val="FF0000"/>
                          </a:solidFill>
                          <a:latin typeface="宋体" panose="02010600030101010101" pitchFamily="2" charset="-122"/>
                        </a:rPr>
                        <a:t>attery compartment</a:t>
                      </a: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a:solidFill>
                            <a:srgbClr val="000000"/>
                          </a:solidFill>
                          <a:latin typeface="宋体" panose="02010600030101010101" pitchFamily="2" charset="-122"/>
                        </a:rPr>
                        <a:t>　</a:t>
                      </a:r>
                      <a:endParaRPr lang="zh-CN" altLang="en-US" sz="700" b="0" i="0" u="none" strike="noStrike">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915">
                <a:tc>
                  <a:txBody>
                    <a:bodyPr/>
                    <a:lstStyle/>
                    <a:p>
                      <a:pPr algn="ctr" fontAlgn="ctr"/>
                      <a:r>
                        <a:rPr lang="en-US" altLang="zh-CN" sz="700" b="1" i="0" u="none" strike="noStrike">
                          <a:solidFill>
                            <a:srgbClr val="000000"/>
                          </a:solidFill>
                          <a:latin typeface="宋体" panose="02010600030101010101" pitchFamily="2" charset="-122"/>
                        </a:rPr>
                        <a:t>4</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sz="700" b="0" i="0" u="none" strike="noStrike" dirty="0">
                          <a:solidFill>
                            <a:srgbClr val="000000"/>
                          </a:solidFill>
                          <a:latin typeface="宋体" panose="02010600030101010101" pitchFamily="2" charset="-122"/>
                        </a:rPr>
                        <a:t>LED </a:t>
                      </a:r>
                      <a:r>
                        <a:rPr lang="en-US" sz="700" b="0" i="0" u="none" strike="noStrike" dirty="0">
                          <a:solidFill>
                            <a:srgbClr val="000000"/>
                          </a:solidFill>
                          <a:latin typeface="宋体" panose="02010600030101010101" pitchFamily="2" charset="-122"/>
                        </a:rPr>
                        <a:t>L</a:t>
                      </a:r>
                      <a:r>
                        <a:rPr sz="700" b="0" i="0" u="none" strike="noStrike" dirty="0">
                          <a:solidFill>
                            <a:srgbClr val="000000"/>
                          </a:solidFill>
                          <a:latin typeface="宋体" panose="02010600030101010101" pitchFamily="2" charset="-122"/>
                        </a:rPr>
                        <a:t>ight </a:t>
                      </a:r>
                      <a:r>
                        <a:rPr lang="en-US" sz="700" b="0" i="0" u="none" strike="noStrike" dirty="0">
                          <a:solidFill>
                            <a:srgbClr val="000000"/>
                          </a:solidFill>
                          <a:latin typeface="宋体" panose="02010600030101010101" pitchFamily="2" charset="-122"/>
                        </a:rPr>
                        <a:t>S</a:t>
                      </a:r>
                      <a:r>
                        <a:rPr sz="700" b="0" i="0" u="none" strike="noStrike" dirty="0">
                          <a:solidFill>
                            <a:srgbClr val="000000"/>
                          </a:solidFill>
                          <a:latin typeface="宋体" panose="02010600030101010101" pitchFamily="2" charset="-122"/>
                        </a:rPr>
                        <a:t>trip</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Bluetooth intelligent LED light strip (5M+</a:t>
                      </a:r>
                      <a:r>
                        <a:rPr lang="en-US" sz="700" b="0" i="0" u="none" strike="noStrike" dirty="0">
                          <a:solidFill>
                            <a:srgbClr val="000000"/>
                          </a:solidFill>
                          <a:latin typeface="宋体" panose="02010600030101010101" pitchFamily="2" charset="-122"/>
                        </a:rPr>
                        <a:t>A</a:t>
                      </a:r>
                      <a:r>
                        <a:rPr sz="700" b="0" i="0" u="none" strike="noStrike" dirty="0">
                          <a:solidFill>
                            <a:srgbClr val="000000"/>
                          </a:solidFill>
                          <a:latin typeface="宋体" panose="02010600030101010101" pitchFamily="2" charset="-122"/>
                        </a:rPr>
                        <a:t>dapter)</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set </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B0F0"/>
                          </a:solidFill>
                          <a:latin typeface="宋体" panose="02010600030101010101" pitchFamily="2" charset="-122"/>
                        </a:rPr>
                        <a:t>Decorative lights</a:t>
                      </a:r>
                      <a:endParaRPr lang="zh-CN" altLang="en-US" sz="700" b="0" i="0" u="none" strike="noStrike" dirty="0">
                        <a:solidFill>
                          <a:srgbClr val="00B0F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defRPr/>
                      </a:pPr>
                      <a:r>
                        <a:rPr lang="zh-CN" altLang="en-US" sz="700" b="0" i="0" u="none" strike="noStrike" dirty="0">
                          <a:solidFill>
                            <a:srgbClr val="000000"/>
                          </a:solidFill>
                          <a:latin typeface="宋体" panose="02010600030101010101" pitchFamily="2" charset="-122"/>
                        </a:rPr>
                        <a:t>Optional</a:t>
                      </a:r>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9550">
                <a:tc>
                  <a:txBody>
                    <a:bodyPr/>
                    <a:lstStyle/>
                    <a:p>
                      <a:pPr algn="ctr" fontAlgn="ctr"/>
                      <a:r>
                        <a:rPr lang="en-US" altLang="zh-CN" sz="700" b="1" i="0" u="none" strike="noStrike">
                          <a:solidFill>
                            <a:srgbClr val="000000"/>
                          </a:solidFill>
                          <a:latin typeface="宋体" panose="02010600030101010101" pitchFamily="2" charset="-122"/>
                        </a:rPr>
                        <a:t>5</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M</a:t>
                      </a:r>
                      <a:r>
                        <a:rPr lang="zh-CN" altLang="en-US" sz="700" b="0" i="0" u="none" strike="noStrike" dirty="0">
                          <a:solidFill>
                            <a:srgbClr val="000000"/>
                          </a:solidFill>
                          <a:latin typeface="宋体" panose="02010600030101010101" pitchFamily="2" charset="-122"/>
                        </a:rPr>
                        <a:t>onitor </a:t>
                      </a:r>
                      <a:r>
                        <a:rPr lang="en-US" altLang="zh-CN" sz="700" b="0" i="0" u="none" strike="noStrike" dirty="0">
                          <a:solidFill>
                            <a:srgbClr val="000000"/>
                          </a:solidFill>
                          <a:latin typeface="宋体" panose="02010600030101010101" pitchFamily="2" charset="-122"/>
                        </a:rPr>
                        <a:t>S</a:t>
                      </a:r>
                      <a:r>
                        <a:rPr lang="zh-CN" altLang="en-US" sz="700" b="0" i="0" u="none" strike="noStrike" dirty="0">
                          <a:solidFill>
                            <a:srgbClr val="000000"/>
                          </a:solidFill>
                          <a:latin typeface="宋体" panose="02010600030101010101" pitchFamily="2" charset="-122"/>
                        </a:rPr>
                        <a:t>ystem</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Monitoring mainframe (with display screen),APP-operable;</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set </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00B0F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700" b="0" i="0" u="none" strike="noStrike" dirty="0">
                          <a:solidFill>
                            <a:srgbClr val="000000"/>
                          </a:solidFill>
                          <a:latin typeface="宋体" panose="02010600030101010101" pitchFamily="2" charset="-122"/>
                        </a:rPr>
                        <a:t>Optional</a:t>
                      </a:r>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7655">
                <a:tc>
                  <a:txBody>
                    <a:bodyPr/>
                    <a:lstStyle/>
                    <a:p>
                      <a:pPr algn="ctr" fontAlgn="ctr"/>
                      <a:r>
                        <a:rPr lang="en-US" altLang="zh-CN" sz="700" b="1" i="0" u="none" strike="noStrike">
                          <a:solidFill>
                            <a:srgbClr val="000000"/>
                          </a:solidFill>
                          <a:latin typeface="宋体" panose="02010600030101010101" pitchFamily="2" charset="-122"/>
                        </a:rPr>
                        <a:t>6</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W</a:t>
                      </a:r>
                      <a:r>
                        <a:rPr lang="zh-CN" altLang="en-US" sz="700" b="0" i="0" u="none" strike="noStrike" dirty="0">
                          <a:solidFill>
                            <a:srgbClr val="000000"/>
                          </a:solidFill>
                          <a:latin typeface="宋体" panose="02010600030101010101" pitchFamily="2" charset="-122"/>
                        </a:rPr>
                        <a:t>ind </a:t>
                      </a:r>
                      <a:r>
                        <a:rPr lang="en-US" altLang="zh-CN" sz="700" b="0" i="0" u="none" strike="noStrike" dirty="0">
                          <a:solidFill>
                            <a:srgbClr val="000000"/>
                          </a:solidFill>
                          <a:latin typeface="宋体" panose="02010600030101010101" pitchFamily="2" charset="-122"/>
                        </a:rPr>
                        <a:t>T</a:t>
                      </a:r>
                      <a:r>
                        <a:rPr lang="zh-CN" altLang="en-US" sz="700" b="0" i="0" u="none" strike="noStrike" dirty="0">
                          <a:solidFill>
                            <a:srgbClr val="000000"/>
                          </a:solidFill>
                          <a:latin typeface="宋体" panose="02010600030101010101" pitchFamily="2" charset="-122"/>
                        </a:rPr>
                        <a:t>urbine</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Power 600W, 48V system, starting wind speed 2.5m/s, rated wind speed 11m/s,</a:t>
                      </a:r>
                      <a:r>
                        <a:rPr lang="en-US" sz="700" b="0" i="0" u="none" strike="noStrike" dirty="0">
                          <a:solidFill>
                            <a:srgbClr val="000000"/>
                          </a:solidFill>
                          <a:latin typeface="宋体" panose="02010600030101010101" pitchFamily="2" charset="-122"/>
                        </a:rPr>
                        <a:t>T</a:t>
                      </a:r>
                      <a:r>
                        <a:rPr sz="700" b="0" i="0" u="none" strike="noStrike" dirty="0">
                          <a:solidFill>
                            <a:srgbClr val="000000"/>
                          </a:solidFill>
                          <a:latin typeface="宋体" panose="02010600030101010101" pitchFamily="2" charset="-122"/>
                        </a:rPr>
                        <a:t>hree-phase AC permanent magnet generator, wind turbine diameter of 1.85 meters</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Pcs</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kumimoji="0" lang="zh-CN" altLang="en-US" sz="700" b="0" i="0" u="none" strike="noStrike" kern="1200" cap="none" spc="0" normalizeH="0" baseline="0" noProof="0" dirty="0">
                          <a:ln>
                            <a:noFill/>
                          </a:ln>
                          <a:solidFill>
                            <a:srgbClr val="000000"/>
                          </a:solidFill>
                          <a:effectLst/>
                          <a:uLnTx/>
                          <a:uFillTx/>
                          <a:latin typeface="宋体" panose="02010600030101010101" pitchFamily="2" charset="-122"/>
                          <a:ea typeface="微软雅黑" panose="020B0503020204020204" charset="-122"/>
                          <a:cs typeface="+mn-cs"/>
                        </a:rPr>
                        <a:t>Wind turbine components</a:t>
                      </a:r>
                      <a:endParaRPr kumimoji="0" lang="zh-CN" altLang="en-US" sz="700" b="0" i="0" u="none" strike="noStrike" kern="1200" cap="none" spc="0" normalizeH="0" baseline="0" noProof="0" dirty="0">
                        <a:ln>
                          <a:noFill/>
                        </a:ln>
                        <a:solidFill>
                          <a:srgbClr val="000000"/>
                        </a:solidFill>
                        <a:effectLst/>
                        <a:uLnTx/>
                        <a:uFillTx/>
                        <a:latin typeface="宋体" panose="02010600030101010101" pitchFamily="2" charset="-122"/>
                        <a:ea typeface="微软雅黑" panose="020B0503020204020204" charset="-122"/>
                        <a:cs typeface="+mn-cs"/>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700" b="0" i="0" u="none" strike="noStrike" dirty="0">
                          <a:solidFill>
                            <a:srgbClr val="000000"/>
                          </a:solidFill>
                          <a:latin typeface="宋体" panose="02010600030101010101" pitchFamily="2" charset="-122"/>
                        </a:rPr>
                        <a:t>Optional</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56920">
                <a:tc>
                  <a:txBody>
                    <a:bodyPr/>
                    <a:lstStyle/>
                    <a:p>
                      <a:pPr algn="ctr" fontAlgn="ctr"/>
                      <a:r>
                        <a:rPr lang="en-US" altLang="zh-CN" sz="700" b="1" i="0" u="none" strike="noStrike">
                          <a:solidFill>
                            <a:srgbClr val="000000"/>
                          </a:solidFill>
                          <a:latin typeface="宋体" panose="02010600030101010101" pitchFamily="2" charset="-122"/>
                        </a:rPr>
                        <a:t>7</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0" i="0" u="none" strike="noStrike" dirty="0">
                          <a:solidFill>
                            <a:srgbClr val="000000"/>
                          </a:solidFill>
                          <a:latin typeface="宋体" panose="02010600030101010101" pitchFamily="2" charset="-122"/>
                        </a:rPr>
                        <a:t>Fan </a:t>
                      </a:r>
                      <a:r>
                        <a:rPr lang="en-US" altLang="zh-CN" sz="700" b="0" i="0" u="none" strike="noStrike" dirty="0">
                          <a:solidFill>
                            <a:srgbClr val="000000"/>
                          </a:solidFill>
                          <a:latin typeface="宋体" panose="02010600030101010101" pitchFamily="2" charset="-122"/>
                        </a:rPr>
                        <a:t>C</a:t>
                      </a:r>
                      <a:r>
                        <a:rPr lang="zh-CN" altLang="en-US" sz="700" b="0" i="0" u="none" strike="noStrike" dirty="0">
                          <a:solidFill>
                            <a:srgbClr val="000000"/>
                          </a:solidFill>
                          <a:latin typeface="宋体" panose="02010600030101010101" pitchFamily="2" charset="-122"/>
                        </a:rPr>
                        <a:t>ontroller</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sz="700" b="0" i="0" u="none" strike="noStrike" dirty="0">
                          <a:solidFill>
                            <a:srgbClr val="000000"/>
                          </a:solidFill>
                          <a:latin typeface="宋体" panose="02010600030101010101" pitchFamily="2" charset="-122"/>
                        </a:rPr>
                        <a:t>1. Specification: 600W, MPPT controller adopts impedance matching adaptive, maximizing energy utilization</a:t>
                      </a:r>
                      <a:r>
                        <a:rPr lang="en-US" sz="700" b="0" i="0" u="none" strike="noStrike" dirty="0">
                          <a:solidFill>
                            <a:srgbClr val="000000"/>
                          </a:solidFill>
                          <a:latin typeface="宋体" panose="02010600030101010101" pitchFamily="2" charset="-122"/>
                        </a:rPr>
                        <a:t>;</a:t>
                      </a:r>
                      <a:endParaRPr sz="700" b="0" i="0" u="none" strike="noStrike" dirty="0">
                        <a:solidFill>
                          <a:srgbClr val="000000"/>
                        </a:solidFill>
                        <a:latin typeface="宋体" panose="02010600030101010101" pitchFamily="2" charset="-122"/>
                      </a:endParaRPr>
                    </a:p>
                    <a:p>
                      <a:pPr algn="l" fontAlgn="ctr"/>
                      <a:r>
                        <a:rPr sz="700" b="0" i="0" u="none" strike="noStrike" dirty="0">
                          <a:solidFill>
                            <a:srgbClr val="000000"/>
                          </a:solidFill>
                          <a:latin typeface="宋体" panose="02010600030101010101" pitchFamily="2" charset="-122"/>
                        </a:rPr>
                        <a:t>2. Fan overcurrent limit, intelligent maximum battery current limit, RS485 serial communication</a:t>
                      </a:r>
                      <a:r>
                        <a:rPr lang="en-US" sz="700" b="0" i="0" u="none" strike="noStrike" dirty="0">
                          <a:solidFill>
                            <a:srgbClr val="000000"/>
                          </a:solidFill>
                          <a:latin typeface="宋体" panose="02010600030101010101" pitchFamily="2" charset="-122"/>
                        </a:rPr>
                        <a:t>;</a:t>
                      </a:r>
                      <a:endParaRPr sz="700" b="0" i="0" u="none" strike="noStrike" dirty="0">
                        <a:solidFill>
                          <a:srgbClr val="000000"/>
                        </a:solidFill>
                        <a:latin typeface="宋体" panose="02010600030101010101" pitchFamily="2" charset="-122"/>
                      </a:endParaRPr>
                    </a:p>
                    <a:p>
                      <a:pPr algn="l" fontAlgn="ctr"/>
                      <a:r>
                        <a:rPr sz="700" b="0" i="0" u="none" strike="noStrike" dirty="0">
                          <a:solidFill>
                            <a:srgbClr val="000000"/>
                          </a:solidFill>
                          <a:latin typeface="宋体" panose="02010600030101010101" pitchFamily="2" charset="-122"/>
                        </a:rPr>
                        <a:t>3. Working voltage: 48V, working temperature -20 ℃~55 ℃.</a:t>
                      </a:r>
                      <a:endParaRPr sz="700" b="0" i="0" u="none" strike="noStrike" dirty="0">
                        <a:solidFill>
                          <a:srgbClr val="000000"/>
                        </a:solidFill>
                        <a:latin typeface="宋体" panose="02010600030101010101" pitchFamily="2" charset="-122"/>
                      </a:endParaRPr>
                    </a:p>
                    <a:p>
                      <a:pPr algn="l" fontAlgn="ctr"/>
                      <a:r>
                        <a:rPr sz="700" b="0" i="0" u="none" strike="noStrike" dirty="0">
                          <a:solidFill>
                            <a:srgbClr val="000000"/>
                          </a:solidFill>
                          <a:latin typeface="宋体" panose="02010600030101010101" pitchFamily="2" charset="-122"/>
                        </a:rPr>
                        <a:t>4. Equipped with a resistor unloader.</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Pcs</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705">
                <a:tc>
                  <a:txBody>
                    <a:bodyPr/>
                    <a:lstStyle/>
                    <a:p>
                      <a:pPr algn="ctr" fontAlgn="ctr"/>
                      <a:r>
                        <a:rPr lang="en-US" altLang="zh-CN" sz="700" b="1" i="0" u="none" strike="noStrike">
                          <a:solidFill>
                            <a:srgbClr val="000000"/>
                          </a:solidFill>
                          <a:latin typeface="宋体" panose="02010600030101010101" pitchFamily="2" charset="-122"/>
                        </a:rPr>
                        <a:t>8</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To</a:t>
                      </a:r>
                      <a:r>
                        <a:rPr lang="zh-CN" altLang="en-US" sz="700" b="0" i="0" u="none" strike="noStrike" dirty="0">
                          <a:solidFill>
                            <a:srgbClr val="000000"/>
                          </a:solidFill>
                          <a:latin typeface="宋体" panose="02010600030101010101" pitchFamily="2" charset="-122"/>
                        </a:rPr>
                        <a:t>wer</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Matching 600W fan, cable tower 4m</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Pcs</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0985">
                <a:tc>
                  <a:txBody>
                    <a:bodyPr/>
                    <a:lstStyle/>
                    <a:p>
                      <a:pPr algn="ctr" fontAlgn="ctr"/>
                      <a:r>
                        <a:rPr lang="en-US" altLang="zh-CN" sz="700" b="1" i="0" u="none" strike="noStrike">
                          <a:solidFill>
                            <a:srgbClr val="000000"/>
                          </a:solidFill>
                          <a:latin typeface="宋体" panose="02010600030101010101" pitchFamily="2" charset="-122"/>
                        </a:rPr>
                        <a:t>9</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PDU</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6 Positions, 10A GB, 19" Mounting, With Switch, 3 Meter Cable</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panose="02010600030101010101" pitchFamily="2" charset="-122"/>
                        </a:rPr>
                        <a:t>1</a:t>
                      </a: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FF0000"/>
                          </a:solidFill>
                          <a:latin typeface="宋体" panose="02010600030101010101" pitchFamily="2" charset="-122"/>
                        </a:rPr>
                        <a:t>　</a:t>
                      </a:r>
                      <a:endParaRPr lang="zh-CN" altLang="en-US" sz="700" b="0" i="0" u="none" strike="noStrike">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dirty="0">
                          <a:solidFill>
                            <a:srgbClr val="000000"/>
                          </a:solidFill>
                          <a:latin typeface="宋体" panose="02010600030101010101" pitchFamily="2" charset="-122"/>
                        </a:rPr>
                        <a:t>　</a:t>
                      </a:r>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2145">
                <a:tc>
                  <a:txBody>
                    <a:bodyPr/>
                    <a:lstStyle/>
                    <a:p>
                      <a:pPr algn="ctr" fontAlgn="ctr"/>
                      <a:r>
                        <a:rPr lang="en-US" altLang="zh-CN" sz="700" b="1" i="0" u="none" strike="noStrike">
                          <a:solidFill>
                            <a:srgbClr val="000000"/>
                          </a:solidFill>
                          <a:latin typeface="宋体" panose="02010600030101010101" pitchFamily="2" charset="-122"/>
                        </a:rPr>
                        <a:t>10</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0" i="0" u="none" strike="noStrike" dirty="0">
                          <a:solidFill>
                            <a:srgbClr val="000000"/>
                          </a:solidFill>
                          <a:latin typeface="宋体" panose="02010600030101010101" pitchFamily="2" charset="-122"/>
                        </a:rPr>
                        <a:t>PV Inverter</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3KW, off-grid type, AC 220V input &amp; PV DC input; output AC220V; low voltage 48V for energy storage system.</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panose="02010600030101010101" pitchFamily="2" charset="-122"/>
                        </a:rPr>
                        <a:t>1</a:t>
                      </a: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dirty="0">
                          <a:solidFill>
                            <a:srgbClr val="000000"/>
                          </a:solidFill>
                          <a:latin typeface="宋体" panose="02010600030101010101" pitchFamily="2" charset="-122"/>
                        </a:rPr>
                        <a:t>　</a:t>
                      </a:r>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9410">
                <a:tc>
                  <a:txBody>
                    <a:bodyPr/>
                    <a:lstStyle/>
                    <a:p>
                      <a:pPr algn="ctr" fontAlgn="ctr"/>
                      <a:r>
                        <a:rPr lang="en-US" altLang="zh-CN" sz="700" b="1" i="0" u="none" strike="noStrike">
                          <a:solidFill>
                            <a:srgbClr val="000000"/>
                          </a:solidFill>
                          <a:latin typeface="宋体" panose="02010600030101010101" pitchFamily="2" charset="-122"/>
                        </a:rPr>
                        <a:t>11</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Lighting - Inside Cabinet</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T5 LED/DC48V (LED type)</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panose="02010600030101010101" pitchFamily="2" charset="-122"/>
                        </a:rPr>
                        <a:t>1</a:t>
                      </a: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a:solidFill>
                            <a:srgbClr val="FF0000"/>
                          </a:solidFill>
                          <a:latin typeface="宋体" panose="02010600030101010101" pitchFamily="2" charset="-122"/>
                        </a:rPr>
                        <a:t>　</a:t>
                      </a:r>
                      <a:endParaRPr lang="zh-CN" altLang="en-US" sz="700" b="0" i="0" u="none" strike="noStrike">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a:solidFill>
                            <a:srgbClr val="000000"/>
                          </a:solidFill>
                          <a:latin typeface="宋体" panose="02010600030101010101" pitchFamily="2" charset="-122"/>
                        </a:rPr>
                        <a:t>　</a:t>
                      </a:r>
                      <a:endParaRPr lang="zh-CN" altLang="en-US" sz="700" b="0" i="0" u="none" strike="noStrike">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755">
                <a:tc>
                  <a:txBody>
                    <a:bodyPr/>
                    <a:lstStyle/>
                    <a:p>
                      <a:pPr algn="ctr" fontAlgn="ctr"/>
                      <a:r>
                        <a:rPr lang="en-US" altLang="zh-CN" sz="700" b="1" i="0" u="none" strike="noStrike">
                          <a:solidFill>
                            <a:srgbClr val="000000"/>
                          </a:solidFill>
                          <a:latin typeface="宋体" panose="02010600030101010101" pitchFamily="2" charset="-122"/>
                        </a:rPr>
                        <a:t>12</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00" b="0" i="0" u="none" strike="noStrike" dirty="0">
                          <a:solidFill>
                            <a:srgbClr val="000000"/>
                          </a:solidFill>
                          <a:latin typeface="宋体" panose="02010600030101010101" pitchFamily="2" charset="-122"/>
                        </a:rPr>
                        <a:t>Fire Protection System</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defRPr/>
                      </a:pPr>
                      <a:r>
                        <a:rPr lang="zh-CN" altLang="en-US" sz="700" b="0" i="0" u="none" strike="noStrike" dirty="0">
                          <a:solidFill>
                            <a:srgbClr val="000000"/>
                          </a:solidFill>
                          <a:latin typeface="宋体" panose="02010600030101010101" pitchFamily="2" charset="-122"/>
                        </a:rPr>
                        <a:t>Thermal Aerosol Fire Extinguisher QRR0.1G/S-Q- and Andon, Thermal Line 1.5m, Feedback Line 0.5m</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700" b="0" i="0" u="none" strike="noStrike">
                          <a:solidFill>
                            <a:srgbClr val="000000"/>
                          </a:solidFill>
                          <a:latin typeface="宋体" panose="02010600030101010101" pitchFamily="2" charset="-122"/>
                        </a:rPr>
                        <a:t>1</a:t>
                      </a: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zh-CN" altLang="en-US" sz="700" b="0" i="0" u="none" strike="noStrike">
                          <a:solidFill>
                            <a:srgbClr val="000000"/>
                          </a:solidFill>
                          <a:latin typeface="宋体" panose="02010600030101010101" pitchFamily="2" charset="-122"/>
                        </a:rPr>
                        <a:t>Fire protection inside the cabinet</a:t>
                      </a:r>
                      <a:endParaRPr lang="zh-CN" alt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a:solidFill>
                            <a:srgbClr val="000000"/>
                          </a:solidFill>
                          <a:latin typeface="宋体" panose="02010600030101010101" pitchFamily="2" charset="-122"/>
                        </a:rPr>
                        <a:t>　</a:t>
                      </a:r>
                      <a:endParaRPr lang="zh-CN" altLang="en-US" sz="700" b="0" i="0" u="none" strike="noStrike">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54355">
                <a:tc>
                  <a:txBody>
                    <a:bodyPr/>
                    <a:lstStyle/>
                    <a:p>
                      <a:pPr algn="ctr" fontAlgn="ctr"/>
                      <a:r>
                        <a:rPr lang="en-US" altLang="zh-CN" sz="700" b="1" i="0" u="none" strike="noStrike">
                          <a:solidFill>
                            <a:srgbClr val="000000"/>
                          </a:solidFill>
                          <a:latin typeface="宋体" panose="02010600030101010101" pitchFamily="2" charset="-122"/>
                        </a:rPr>
                        <a:t>13</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altLang="zh-CN" sz="700" b="0" i="0" u="none" strike="noStrike" dirty="0">
                          <a:solidFill>
                            <a:srgbClr val="000000"/>
                          </a:solidFill>
                          <a:latin typeface="宋体" panose="02010600030101010101" pitchFamily="2" charset="-122"/>
                        </a:rPr>
                        <a:t>P</a:t>
                      </a:r>
                      <a:r>
                        <a:rPr lang="zh-CN" altLang="en-US" sz="700" b="0" i="0" u="none" strike="noStrike" dirty="0">
                          <a:solidFill>
                            <a:srgbClr val="000000"/>
                          </a:solidFill>
                          <a:latin typeface="宋体" panose="02010600030101010101" pitchFamily="2" charset="-122"/>
                        </a:rPr>
                        <a:t>hotovoltaic </a:t>
                      </a:r>
                      <a:r>
                        <a:rPr lang="en-US" altLang="zh-CN" sz="700" b="0" i="0" u="none" strike="noStrike" dirty="0">
                          <a:solidFill>
                            <a:srgbClr val="000000"/>
                          </a:solidFill>
                          <a:latin typeface="宋体" panose="02010600030101010101" pitchFamily="2" charset="-122"/>
                        </a:rPr>
                        <a:t>P</a:t>
                      </a:r>
                      <a:r>
                        <a:rPr lang="zh-CN" altLang="en-US" sz="700" b="0" i="0" u="none" strike="noStrike" dirty="0">
                          <a:solidFill>
                            <a:srgbClr val="000000"/>
                          </a:solidFill>
                          <a:latin typeface="宋体" panose="02010600030101010101" pitchFamily="2" charset="-122"/>
                        </a:rPr>
                        <a:t>anel</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P-type, 405W, monocrystalline silicon, single panel: 1754*1096*30MM</a:t>
                      </a:r>
                      <a:r>
                        <a:rPr lang="en-US" sz="700" b="0" i="0" u="none" strike="noStrike" dirty="0">
                          <a:solidFill>
                            <a:srgbClr val="000000"/>
                          </a:solidFill>
                          <a:latin typeface="宋体" panose="02010600030101010101" pitchFamily="2" charset="-122"/>
                        </a:rPr>
                        <a:t> </a:t>
                      </a:r>
                      <a:r>
                        <a:rPr sz="700" b="0" i="0" u="none" strike="noStrike" dirty="0">
                          <a:solidFill>
                            <a:srgbClr val="000000"/>
                          </a:solidFill>
                          <a:latin typeface="宋体" panose="02010600030101010101" pitchFamily="2" charset="-122"/>
                        </a:rPr>
                        <a:t>Open circuit voltage 41.2V, open circuit current 12.3A</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3</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0000"/>
                          </a:solidFill>
                          <a:latin typeface="宋体" panose="02010600030101010101" pitchFamily="2" charset="-122"/>
                        </a:rPr>
                        <a:t>Optional</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025">
                <a:tc>
                  <a:txBody>
                    <a:bodyPr/>
                    <a:lstStyle/>
                    <a:p>
                      <a:pPr algn="ctr" fontAlgn="ctr"/>
                      <a:r>
                        <a:rPr lang="en-US" altLang="zh-CN" sz="700" b="1" i="0" u="none" strike="noStrike">
                          <a:solidFill>
                            <a:srgbClr val="000000"/>
                          </a:solidFill>
                          <a:latin typeface="宋体" panose="02010600030101010101" pitchFamily="2" charset="-122"/>
                        </a:rPr>
                        <a:t>14</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700" b="0" i="0" u="none" strike="noStrike" dirty="0">
                          <a:solidFill>
                            <a:srgbClr val="000000"/>
                          </a:solidFill>
                          <a:latin typeface="宋体" panose="02010600030101010101" pitchFamily="2" charset="-122"/>
                        </a:rPr>
                        <a:t>C</a:t>
                      </a:r>
                      <a:r>
                        <a:rPr sz="700" b="0" i="0" u="none" strike="noStrike" dirty="0">
                          <a:solidFill>
                            <a:srgbClr val="000000"/>
                          </a:solidFill>
                          <a:latin typeface="宋体" panose="02010600030101010101" pitchFamily="2" charset="-122"/>
                        </a:rPr>
                        <a:t>ameras</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DH-IPC Dahua HD 2 million infrared 1080P hemispherical network camera</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FF0000"/>
                          </a:solidFill>
                          <a:latin typeface="宋体" panose="02010600030101010101" pitchFamily="2" charset="-122"/>
                        </a:rPr>
                        <a:t>Optional　</a:t>
                      </a: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zh-CN" altLang="en-US" sz="700" b="0" i="0" u="none" strike="noStrike" dirty="0">
                          <a:solidFill>
                            <a:srgbClr val="000000"/>
                          </a:solidFill>
                          <a:latin typeface="宋体" panose="02010600030101010101" pitchFamily="2" charset="-122"/>
                        </a:rPr>
                        <a:t>　</a:t>
                      </a:r>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5755">
                <a:tc>
                  <a:txBody>
                    <a:bodyPr/>
                    <a:lstStyle/>
                    <a:p>
                      <a:pPr algn="ctr" fontAlgn="ctr"/>
                      <a:r>
                        <a:rPr lang="en-US" altLang="zh-CN" sz="700" b="1" i="0" u="none" strike="noStrike">
                          <a:solidFill>
                            <a:srgbClr val="000000"/>
                          </a:solidFill>
                          <a:latin typeface="宋体" panose="02010600030101010101" pitchFamily="2" charset="-122"/>
                        </a:rPr>
                        <a:t>16</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E</a:t>
                      </a:r>
                      <a:r>
                        <a:rPr lang="zh-CN" altLang="en-US" sz="700" b="0" i="0" u="none" strike="noStrike" dirty="0">
                          <a:solidFill>
                            <a:srgbClr val="000000"/>
                          </a:solidFill>
                          <a:latin typeface="宋体" panose="02010600030101010101" pitchFamily="2" charset="-122"/>
                        </a:rPr>
                        <a:t>lectrical</a:t>
                      </a:r>
                      <a:r>
                        <a:rPr lang="en-US" altLang="zh-CN" sz="700" b="0" i="0" u="none" strike="noStrike" dirty="0">
                          <a:solidFill>
                            <a:srgbClr val="000000"/>
                          </a:solidFill>
                          <a:latin typeface="宋体" panose="02010600030101010101" pitchFamily="2" charset="-122"/>
                        </a:rPr>
                        <a:t> Box</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700" b="0" i="0" u="none" strike="noStrike" dirty="0">
                          <a:solidFill>
                            <a:srgbClr val="000000"/>
                          </a:solidFill>
                          <a:latin typeface="宋体" panose="02010600030101010101" pitchFamily="2" charset="-122"/>
                        </a:rPr>
                        <a:t>Configure input switches, interfaces, meters, output switches, etc</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dirty="0">
                          <a:solidFill>
                            <a:srgbClr val="000000"/>
                          </a:solidFill>
                          <a:latin typeface="宋体" panose="02010600030101010101" pitchFamily="2" charset="-122"/>
                        </a:rPr>
                        <a:t>Pcs</a:t>
                      </a:r>
                      <a:endParaRPr 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1</a:t>
                      </a:r>
                      <a:endParaRPr lang="en-US" altLang="zh-CN"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zh-CN" altLang="en-US" sz="700" b="0" i="0" u="none" strike="noStrike" dirty="0">
                        <a:solidFill>
                          <a:srgbClr val="000000"/>
                        </a:solidFill>
                        <a:latin typeface="宋体" panose="02010600030101010101" pitchFamily="2" charset="-122"/>
                      </a:endParaRPr>
                    </a:p>
                  </a:txBody>
                  <a:tcPr marL="36000" marR="36000" marT="36000" marB="3600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025">
                <a:tc>
                  <a:txBody>
                    <a:bodyPr/>
                    <a:lstStyle/>
                    <a:p>
                      <a:pPr algn="ctr" fontAlgn="ctr"/>
                      <a:r>
                        <a:rPr lang="en-US" altLang="zh-CN" sz="700" b="1" i="0" u="none" strike="noStrike">
                          <a:solidFill>
                            <a:srgbClr val="000000"/>
                          </a:solidFill>
                          <a:latin typeface="宋体" panose="02010600030101010101" pitchFamily="2" charset="-122"/>
                        </a:rPr>
                        <a:t>17</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zh-CN" altLang="en-US" sz="700" b="0" i="0" u="none" strike="noStrike" dirty="0">
                          <a:solidFill>
                            <a:srgbClr val="000000"/>
                          </a:solidFill>
                          <a:latin typeface="宋体" panose="02010600030101010101" pitchFamily="2" charset="-122"/>
                        </a:rPr>
                        <a:t>Photovoltaic </a:t>
                      </a:r>
                      <a:r>
                        <a:rPr lang="en-US" altLang="zh-CN" sz="700" b="0" i="0" u="none" strike="noStrike" dirty="0">
                          <a:solidFill>
                            <a:srgbClr val="000000"/>
                          </a:solidFill>
                          <a:latin typeface="宋体" panose="02010600030101010101" pitchFamily="2" charset="-122"/>
                        </a:rPr>
                        <a:t>C</a:t>
                      </a:r>
                      <a:r>
                        <a:rPr lang="zh-CN" altLang="en-US" sz="700" b="0" i="0" u="none" strike="noStrike" dirty="0">
                          <a:solidFill>
                            <a:srgbClr val="000000"/>
                          </a:solidFill>
                          <a:latin typeface="宋体" panose="02010600030101010101" pitchFamily="2" charset="-122"/>
                        </a:rPr>
                        <a:t>onverter </a:t>
                      </a:r>
                      <a:r>
                        <a:rPr lang="en-US" altLang="zh-CN" sz="700" b="0" i="0" u="none" strike="noStrike" dirty="0">
                          <a:solidFill>
                            <a:srgbClr val="000000"/>
                          </a:solidFill>
                          <a:latin typeface="宋体" panose="02010600030101010101" pitchFamily="2" charset="-122"/>
                        </a:rPr>
                        <a:t>B</a:t>
                      </a:r>
                      <a:r>
                        <a:rPr lang="zh-CN" altLang="en-US" sz="700" b="0" i="0" u="none" strike="noStrike" dirty="0">
                          <a:solidFill>
                            <a:srgbClr val="000000"/>
                          </a:solidFill>
                          <a:latin typeface="宋体" panose="02010600030101010101" pitchFamily="2" charset="-122"/>
                        </a:rPr>
                        <a:t>racket </a:t>
                      </a:r>
                      <a:r>
                        <a:rPr lang="en-US" altLang="zh-CN" sz="700" b="0" i="0" u="none" strike="noStrike" dirty="0">
                          <a:solidFill>
                            <a:srgbClr val="000000"/>
                          </a:solidFill>
                          <a:latin typeface="宋体" panose="02010600030101010101" pitchFamily="2" charset="-122"/>
                        </a:rPr>
                        <a:t>D</a:t>
                      </a:r>
                      <a:r>
                        <a:rPr lang="zh-CN" altLang="en-US" sz="700" b="0" i="0" u="none" strike="noStrike" dirty="0">
                          <a:solidFill>
                            <a:srgbClr val="000000"/>
                          </a:solidFill>
                          <a:latin typeface="宋体" panose="02010600030101010101" pitchFamily="2" charset="-122"/>
                        </a:rPr>
                        <a:t>evice</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Purchase aluminum alloy frame, pull-out type, can install up to 3 photovoltaic panels, photovoltaic panel flipping mechanism, electric push rod 400KG, 24V</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panose="02010600030101010101" pitchFamily="2" charset="-122"/>
                        </a:rPr>
                        <a:t>1</a:t>
                      </a: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8320">
                <a:tc>
                  <a:txBody>
                    <a:bodyPr/>
                    <a:lstStyle/>
                    <a:p>
                      <a:pPr algn="ctr" fontAlgn="ctr"/>
                      <a:r>
                        <a:rPr lang="en-US" altLang="zh-CN" sz="700" b="1" i="0" u="none" strike="noStrike">
                          <a:solidFill>
                            <a:srgbClr val="000000"/>
                          </a:solidFill>
                          <a:latin typeface="宋体" panose="02010600030101010101" pitchFamily="2" charset="-122"/>
                        </a:rPr>
                        <a:t>18</a:t>
                      </a:r>
                      <a:endParaRPr lang="en-US" altLang="zh-CN" sz="700" b="1"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dirty="0">
                          <a:solidFill>
                            <a:srgbClr val="000000"/>
                          </a:solidFill>
                          <a:latin typeface="宋体" panose="02010600030101010101" pitchFamily="2" charset="-122"/>
                        </a:rPr>
                        <a:t>D</a:t>
                      </a:r>
                      <a:r>
                        <a:rPr lang="zh-CN" altLang="en-US" sz="700" b="0" i="0" u="none" strike="noStrike" dirty="0">
                          <a:solidFill>
                            <a:srgbClr val="000000"/>
                          </a:solidFill>
                          <a:latin typeface="宋体" panose="02010600030101010101" pitchFamily="2" charset="-122"/>
                        </a:rPr>
                        <a:t>iesel </a:t>
                      </a:r>
                      <a:r>
                        <a:rPr lang="en-US" altLang="zh-CN" sz="700" b="0" i="0" u="none" strike="noStrike" dirty="0">
                          <a:solidFill>
                            <a:srgbClr val="000000"/>
                          </a:solidFill>
                          <a:latin typeface="宋体" panose="02010600030101010101" pitchFamily="2" charset="-122"/>
                        </a:rPr>
                        <a:t>G</a:t>
                      </a:r>
                      <a:r>
                        <a:rPr lang="zh-CN" altLang="en-US" sz="700" b="0" i="0" u="none" strike="noStrike" dirty="0">
                          <a:solidFill>
                            <a:srgbClr val="000000"/>
                          </a:solidFill>
                          <a:latin typeface="宋体" panose="02010600030101010101" pitchFamily="2" charset="-122"/>
                        </a:rPr>
                        <a:t>enerator</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sz="700" b="0" i="0" u="none" strike="noStrike" dirty="0">
                          <a:solidFill>
                            <a:srgbClr val="000000"/>
                          </a:solidFill>
                          <a:latin typeface="宋体" panose="02010600030101010101" pitchFamily="2" charset="-122"/>
                        </a:rPr>
                        <a:t>Model, sheet metal shell, size 750X 700X 400mm, single-phase 32A oil engine plug socket</a:t>
                      </a:r>
                      <a:endParaRPr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700" b="0" i="0" u="none" strike="noStrike">
                          <a:solidFill>
                            <a:srgbClr val="000000"/>
                          </a:solidFill>
                          <a:latin typeface="宋体" panose="02010600030101010101" pitchFamily="2" charset="-122"/>
                        </a:rPr>
                        <a:t>Pcs</a:t>
                      </a: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700" b="0" i="0" u="none" strike="noStrike">
                          <a:solidFill>
                            <a:srgbClr val="000000"/>
                          </a:solidFill>
                          <a:latin typeface="宋体" panose="02010600030101010101" pitchFamily="2" charset="-122"/>
                        </a:rPr>
                        <a:t>1</a:t>
                      </a: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just" fontAlgn="ctr"/>
                      <a:r>
                        <a:rPr lang="zh-CN" altLang="en-US" sz="700" b="0" i="0" u="none" strike="noStrike" dirty="0">
                          <a:solidFill>
                            <a:srgbClr val="000000"/>
                          </a:solidFill>
                          <a:latin typeface="宋体" panose="02010600030101010101" pitchFamily="2" charset="-122"/>
                        </a:rPr>
                        <a:t>Optional</a:t>
                      </a:r>
                      <a:r>
                        <a:rPr lang="en-US" altLang="zh-CN" sz="700" b="0" i="0" u="none" strike="noStrike" dirty="0">
                          <a:solidFill>
                            <a:srgbClr val="000000"/>
                          </a:solidFill>
                          <a:latin typeface="宋体" panose="02010600030101010101" pitchFamily="2" charset="-122"/>
                        </a:rPr>
                        <a:t>, </a:t>
                      </a:r>
                      <a:r>
                        <a:rPr lang="zh-CN" altLang="en-US" sz="700" b="0" i="0" u="none" strike="noStrike" dirty="0">
                          <a:solidFill>
                            <a:srgbClr val="000000"/>
                          </a:solidFill>
                          <a:latin typeface="宋体" panose="02010600030101010101" pitchFamily="2" charset="-122"/>
                        </a:rPr>
                        <a:t>Select according to the usage scenario;</a:t>
                      </a: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endParaRPr lang="en-US" altLang="zh-CN" sz="700" b="1"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en-US"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altLang="zh-CN" sz="700" b="0" i="0" u="none" strike="noStrike">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zh-CN" altLang="en-US" sz="700" b="0" i="0" u="none" strike="noStrike" dirty="0">
                        <a:solidFill>
                          <a:srgbClr val="FF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zh-CN" altLang="en-US" sz="700" b="0" i="0" u="none" strike="noStrike" dirty="0">
                        <a:solidFill>
                          <a:srgbClr val="000000"/>
                        </a:solidFill>
                        <a:latin typeface="宋体" panose="02010600030101010101" pitchFamily="2" charset="-122"/>
                      </a:endParaRPr>
                    </a:p>
                  </a:txBody>
                  <a:tcPr marL="36000" marR="36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287" y="180018"/>
            <a:ext cx="4053840" cy="368300"/>
          </a:xfrm>
          <a:prstGeom prst="rect">
            <a:avLst/>
          </a:prstGeom>
        </p:spPr>
        <p:txBody>
          <a:bodyPr wrap="none">
            <a:spAutoFit/>
          </a:bodyPr>
          <a:p>
            <a:pPr algn="l"/>
            <a:r>
              <a:rPr lang="en-US" altLang="zh-CN" b="1" dirty="0">
                <a:solidFill>
                  <a:srgbClr val="00B050"/>
                </a:solidFill>
              </a:rPr>
              <a:t>W</a:t>
            </a:r>
            <a:r>
              <a:rPr lang="zh-CN" altLang="en-US" b="1" dirty="0">
                <a:solidFill>
                  <a:srgbClr val="00B050"/>
                </a:solidFill>
              </a:rPr>
              <a:t>ind </a:t>
            </a:r>
            <a:r>
              <a:rPr lang="en-US" b="1" dirty="0">
                <a:solidFill>
                  <a:srgbClr val="00B050"/>
                </a:solidFill>
              </a:rPr>
              <a:t>&amp;</a:t>
            </a:r>
            <a:r>
              <a:rPr lang="zh-CN" altLang="en-US" b="1" dirty="0">
                <a:solidFill>
                  <a:srgbClr val="00B050"/>
                </a:solidFill>
              </a:rPr>
              <a:t> </a:t>
            </a:r>
            <a:r>
              <a:rPr lang="en-US" altLang="zh-CN" b="1" dirty="0">
                <a:solidFill>
                  <a:srgbClr val="00B050"/>
                </a:solidFill>
              </a:rPr>
              <a:t>S</a:t>
            </a:r>
            <a:r>
              <a:rPr lang="zh-CN" altLang="en-US" b="1" dirty="0">
                <a:solidFill>
                  <a:srgbClr val="00B050"/>
                </a:solidFill>
              </a:rPr>
              <a:t>olar </a:t>
            </a:r>
            <a:r>
              <a:rPr lang="en-US" altLang="zh-CN" b="1" dirty="0">
                <a:solidFill>
                  <a:srgbClr val="00B050"/>
                </a:solidFill>
              </a:rPr>
              <a:t>Residential E</a:t>
            </a:r>
            <a:r>
              <a:rPr lang="zh-CN" altLang="en-US" b="1" dirty="0">
                <a:solidFill>
                  <a:srgbClr val="00B050"/>
                </a:solidFill>
              </a:rPr>
              <a:t>nergy </a:t>
            </a:r>
            <a:r>
              <a:rPr lang="en-US" altLang="zh-CN" b="1" dirty="0">
                <a:solidFill>
                  <a:srgbClr val="00B050"/>
                </a:solidFill>
              </a:rPr>
              <a:t>S</a:t>
            </a:r>
            <a:r>
              <a:rPr lang="zh-CN" altLang="en-US" b="1" dirty="0">
                <a:solidFill>
                  <a:srgbClr val="00B050"/>
                </a:solidFill>
              </a:rPr>
              <a:t>torage </a:t>
            </a:r>
            <a:endParaRPr lang="en-US" b="1" dirty="0">
              <a:solidFill>
                <a:srgbClr val="00B05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58547" y="145670"/>
            <a:ext cx="2997835" cy="306705"/>
          </a:xfrm>
          <a:prstGeom prst="rect">
            <a:avLst/>
          </a:prstGeom>
          <a:noFill/>
        </p:spPr>
        <p:txBody>
          <a:bodyPr wrap="none" rtlCol="0">
            <a:spAutoFit/>
          </a:bodyPr>
          <a:lstStyle/>
          <a:p>
            <a:pPr algn="l"/>
            <a:r>
              <a:rPr lang="zh-CN" altLang="en-US" sz="1400" b="1" dirty="0">
                <a:solidFill>
                  <a:srgbClr val="000000"/>
                </a:solidFill>
                <a:latin typeface="微软雅黑" panose="020B0503020204020204" charset="-122"/>
              </a:rPr>
              <a:t>Green Energy Access Schematic</a:t>
            </a:r>
            <a:endParaRPr lang="zh-CN" altLang="en-US" sz="1400" b="1" dirty="0">
              <a:solidFill>
                <a:srgbClr val="000000"/>
              </a:solidFill>
              <a:latin typeface="微软雅黑" panose="020B0503020204020204" charset="-122"/>
            </a:endParaRPr>
          </a:p>
        </p:txBody>
      </p:sp>
      <p:grpSp>
        <p:nvGrpSpPr>
          <p:cNvPr id="23" name="组合 22"/>
          <p:cNvGrpSpPr/>
          <p:nvPr/>
        </p:nvGrpSpPr>
        <p:grpSpPr>
          <a:xfrm>
            <a:off x="141142" y="397054"/>
            <a:ext cx="6240186" cy="4062095"/>
            <a:chOff x="142852" y="1566086"/>
            <a:chExt cx="6416418" cy="4017797"/>
          </a:xfrm>
        </p:grpSpPr>
        <p:pic>
          <p:nvPicPr>
            <p:cNvPr id="25" name="Picture 3"/>
            <p:cNvPicPr>
              <a:picLocks noChangeAspect="1" noChangeArrowheads="1"/>
            </p:cNvPicPr>
            <p:nvPr/>
          </p:nvPicPr>
          <p:blipFill>
            <a:blip r:embed="rId1" cstate="print"/>
            <a:srcRect l="72664" t="9683" r="1769"/>
            <a:stretch>
              <a:fillRect/>
            </a:stretch>
          </p:blipFill>
          <p:spPr bwMode="auto">
            <a:xfrm>
              <a:off x="634488" y="3944438"/>
              <a:ext cx="1080000" cy="1080000"/>
            </a:xfrm>
            <a:prstGeom prst="rect">
              <a:avLst/>
            </a:prstGeom>
            <a:noFill/>
            <a:ln w="9525">
              <a:noFill/>
              <a:miter lim="800000"/>
              <a:headEnd/>
              <a:tailEnd/>
            </a:ln>
            <a:effectLst/>
          </p:spPr>
        </p:pic>
        <p:sp>
          <p:nvSpPr>
            <p:cNvPr id="27" name="Rectangle 5"/>
            <p:cNvSpPr>
              <a:spLocks noChangeArrowheads="1"/>
            </p:cNvSpPr>
            <p:nvPr/>
          </p:nvSpPr>
          <p:spPr bwMode="auto">
            <a:xfrm>
              <a:off x="5634380" y="2937846"/>
              <a:ext cx="866260" cy="208273"/>
            </a:xfrm>
            <a:prstGeom prst="rect">
              <a:avLst/>
            </a:prstGeom>
            <a:solidFill>
              <a:srgbClr val="FFFFFF"/>
            </a:solidFill>
            <a:ln w="9525">
              <a:solidFill>
                <a:srgbClr val="000000"/>
              </a:solidFill>
              <a:miter lim="800000"/>
            </a:ln>
          </p:spPr>
          <p:txBody>
            <a:bodyPr vert="horz" wrap="square" lIns="36000" tIns="36000" rIns="36000" bIns="3600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1000" b="1">
                  <a:sym typeface="+mn-ea"/>
                </a:rPr>
                <a:t>PV Inverter</a:t>
              </a:r>
              <a:endParaRPr kumimoji="0" lang="zh-CN" altLang="en-US" sz="1000" b="1" i="0" u="none" strike="noStrike" kern="1200" cap="none" spc="0" normalizeH="0" noProof="0" dirty="0">
                <a:ln>
                  <a:solidFill>
                    <a:sysClr val="windowText" lastClr="000000"/>
                  </a:solidFill>
                </a:ln>
                <a:solidFill>
                  <a:schemeClr val="accent1"/>
                </a:solidFill>
                <a:effectLst/>
                <a:uLnTx/>
                <a:uFillTx/>
                <a:latin typeface="华文宋体" panose="02010600040101010101" pitchFamily="2" charset="-122"/>
                <a:ea typeface="华文宋体" panose="02010600040101010101" pitchFamily="2" charset="-122"/>
                <a:cs typeface="宋体" panose="02010600030101010101" pitchFamily="2" charset="-122"/>
                <a:sym typeface="+mn-ea"/>
              </a:endParaRPr>
            </a:p>
          </p:txBody>
        </p:sp>
        <p:sp>
          <p:nvSpPr>
            <p:cNvPr id="28" name="Rectangle 5"/>
            <p:cNvSpPr>
              <a:spLocks noChangeArrowheads="1"/>
            </p:cNvSpPr>
            <p:nvPr/>
          </p:nvSpPr>
          <p:spPr bwMode="auto">
            <a:xfrm>
              <a:off x="2564582" y="5325116"/>
              <a:ext cx="2673109" cy="258767"/>
            </a:xfrm>
            <a:prstGeom prst="rect">
              <a:avLst/>
            </a:prstGeom>
            <a:solidFill>
              <a:srgbClr val="FFFFFF"/>
            </a:solidFill>
            <a:ln w="9525">
              <a:solidFill>
                <a:srgbClr val="000000"/>
              </a:solidFill>
              <a:miter lim="800000"/>
            </a:ln>
          </p:spPr>
          <p:txBody>
            <a:bodyPr vert="horz" wrap="square" lIns="36000" tIns="36000" rIns="36000" bIns="3600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0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rPr>
                <a:t>L</a:t>
              </a:r>
              <a:r>
                <a:rPr kumimoji="0" lang="zh-CN" altLang="en-US" sz="10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rPr>
                <a:t>ithium </a:t>
              </a:r>
              <a:r>
                <a:rPr kumimoji="0" lang="en-US" altLang="zh-CN" sz="10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rPr>
                <a:t>B</a:t>
              </a:r>
              <a:r>
                <a:rPr kumimoji="0" lang="zh-CN" altLang="en-US" sz="10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rPr>
                <a:t>attery</a:t>
              </a:r>
              <a:r>
                <a:rPr kumimoji="0" lang="en-US" altLang="zh-CN" sz="10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rPr>
                <a:t> Energy Storage Systems/BMS</a:t>
              </a:r>
              <a:endParaRPr kumimoji="0" lang="en-US" altLang="zh-CN" sz="10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endParaRPr>
            </a:p>
          </p:txBody>
        </p:sp>
        <p:pic>
          <p:nvPicPr>
            <p:cNvPr id="30" name="Picture 3"/>
            <p:cNvPicPr>
              <a:picLocks noChangeAspect="1" noChangeArrowheads="1"/>
            </p:cNvPicPr>
            <p:nvPr/>
          </p:nvPicPr>
          <p:blipFill>
            <a:blip r:embed="rId2" cstate="print"/>
            <a:srcRect l="47770" t="12060" r="28009"/>
            <a:stretch>
              <a:fillRect/>
            </a:stretch>
          </p:blipFill>
          <p:spPr bwMode="auto">
            <a:xfrm>
              <a:off x="1571612" y="2018962"/>
              <a:ext cx="1050811" cy="1080000"/>
            </a:xfrm>
            <a:prstGeom prst="rect">
              <a:avLst/>
            </a:prstGeom>
            <a:noFill/>
            <a:ln w="9525">
              <a:noFill/>
              <a:miter lim="800000"/>
              <a:headEnd/>
              <a:tailEnd/>
            </a:ln>
            <a:effectLst/>
          </p:spPr>
        </p:pic>
        <p:pic>
          <p:nvPicPr>
            <p:cNvPr id="31" name="Picture 3"/>
            <p:cNvPicPr>
              <a:picLocks noChangeAspect="1" noChangeArrowheads="1"/>
            </p:cNvPicPr>
            <p:nvPr/>
          </p:nvPicPr>
          <p:blipFill>
            <a:blip r:embed="rId1" cstate="print"/>
            <a:srcRect l="24894" t="9683" r="52230"/>
            <a:stretch>
              <a:fillRect/>
            </a:stretch>
          </p:blipFill>
          <p:spPr bwMode="auto">
            <a:xfrm>
              <a:off x="2115972" y="3927150"/>
              <a:ext cx="966316" cy="1080000"/>
            </a:xfrm>
            <a:prstGeom prst="rect">
              <a:avLst/>
            </a:prstGeom>
            <a:noFill/>
            <a:ln w="9525">
              <a:noFill/>
              <a:miter lim="800000"/>
              <a:headEnd/>
              <a:tailEnd/>
            </a:ln>
            <a:effectLst/>
          </p:spPr>
        </p:pic>
        <p:pic>
          <p:nvPicPr>
            <p:cNvPr id="33" name="Picture 3"/>
            <p:cNvPicPr>
              <a:picLocks noChangeAspect="1" noChangeArrowheads="1"/>
            </p:cNvPicPr>
            <p:nvPr/>
          </p:nvPicPr>
          <p:blipFill>
            <a:blip r:embed="rId3" cstate="print"/>
            <a:srcRect l="1166" t="9049" r="75958"/>
            <a:stretch>
              <a:fillRect/>
            </a:stretch>
          </p:blipFill>
          <p:spPr bwMode="auto">
            <a:xfrm>
              <a:off x="142852" y="2015612"/>
              <a:ext cx="959582" cy="1080000"/>
            </a:xfrm>
            <a:prstGeom prst="rect">
              <a:avLst/>
            </a:prstGeom>
            <a:noFill/>
            <a:ln w="9525">
              <a:noFill/>
              <a:miter lim="800000"/>
              <a:headEnd/>
              <a:tailEnd/>
            </a:ln>
            <a:effectLst/>
          </p:spPr>
        </p:pic>
        <p:cxnSp>
          <p:nvCxnSpPr>
            <p:cNvPr id="34" name="直接连接符 33"/>
            <p:cNvCxnSpPr/>
            <p:nvPr/>
          </p:nvCxnSpPr>
          <p:spPr>
            <a:xfrm>
              <a:off x="214290" y="3524240"/>
              <a:ext cx="3143272"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箭头连接符 34"/>
            <p:cNvCxnSpPr/>
            <p:nvPr/>
          </p:nvCxnSpPr>
          <p:spPr>
            <a:xfrm flipV="1">
              <a:off x="4966751" y="3763953"/>
              <a:ext cx="605389" cy="377"/>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肘形连接符 36"/>
            <p:cNvCxnSpPr/>
            <p:nvPr/>
          </p:nvCxnSpPr>
          <p:spPr>
            <a:xfrm flipV="1">
              <a:off x="4942677" y="2217611"/>
              <a:ext cx="714380" cy="428628"/>
            </a:xfrm>
            <a:prstGeom prst="bentConnector3">
              <a:avLst>
                <a:gd name="adj1" fmla="val 50000"/>
              </a:avLst>
            </a:prstGeom>
            <a:ln>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38" name="直接箭头连接符 37"/>
            <p:cNvCxnSpPr/>
            <p:nvPr/>
          </p:nvCxnSpPr>
          <p:spPr>
            <a:xfrm flipV="1">
              <a:off x="4100577" y="3899592"/>
              <a:ext cx="1" cy="68624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5400000">
              <a:off x="643712" y="328881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2001034" y="3304052"/>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5400000" flipH="1" flipV="1">
              <a:off x="840879" y="376824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rot="5400000" flipH="1" flipV="1">
              <a:off x="2389022" y="3763160"/>
              <a:ext cx="42862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Rectangle 5"/>
            <p:cNvSpPr>
              <a:spLocks noChangeArrowheads="1"/>
            </p:cNvSpPr>
            <p:nvPr/>
          </p:nvSpPr>
          <p:spPr bwMode="auto">
            <a:xfrm>
              <a:off x="5704773" y="4595811"/>
              <a:ext cx="854497" cy="208273"/>
            </a:xfrm>
            <a:prstGeom prst="rect">
              <a:avLst/>
            </a:prstGeom>
            <a:solidFill>
              <a:srgbClr val="FFFFFF"/>
            </a:solidFill>
            <a:ln w="9525">
              <a:solidFill>
                <a:srgbClr val="000000"/>
              </a:solidFill>
              <a:miter lim="800000"/>
            </a:ln>
          </p:spPr>
          <p:txBody>
            <a:bodyPr vert="horz" wrap="square" lIns="36000" tIns="36000" rIns="36000" bIns="3600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800" dirty="0">
                  <a:ln>
                    <a:solidFill>
                      <a:sysClr val="windowText" lastClr="000000"/>
                    </a:solidFill>
                  </a:ln>
                  <a:solidFill>
                    <a:prstClr val="black"/>
                  </a:solidFill>
                  <a:latin typeface="华文宋体" panose="02010600040101010101" pitchFamily="2" charset="-122"/>
                  <a:ea typeface="华文宋体" panose="02010600040101010101" pitchFamily="2" charset="-122"/>
                  <a:cs typeface="宋体" panose="02010600030101010101" pitchFamily="2" charset="-122"/>
                </a:rPr>
                <a:t>重要负载</a:t>
              </a:r>
              <a:endParaRPr kumimoji="0" lang="zh-CN" altLang="en-US" sz="800" b="0" i="0" u="none" strike="noStrike" kern="1200" cap="none" spc="0" normalizeH="0" baseline="0" noProof="0" dirty="0">
                <a:ln>
                  <a:solidFill>
                    <a:sysClr val="windowText" lastClr="000000"/>
                  </a:solidFill>
                </a:ln>
                <a:solidFill>
                  <a:prstClr val="black"/>
                </a:solidFill>
                <a:effectLst/>
                <a:uLnTx/>
                <a:uFillTx/>
                <a:latin typeface="华文宋体" panose="02010600040101010101" pitchFamily="2" charset="-122"/>
                <a:ea typeface="华文宋体" panose="02010600040101010101" pitchFamily="2" charset="-122"/>
                <a:cs typeface="宋体" panose="02010600030101010101" pitchFamily="2" charset="-122"/>
              </a:endParaRPr>
            </a:p>
          </p:txBody>
        </p:sp>
        <p:sp>
          <p:nvSpPr>
            <p:cNvPr id="45" name="Rectangle 5"/>
            <p:cNvSpPr>
              <a:spLocks noChangeArrowheads="1"/>
            </p:cNvSpPr>
            <p:nvPr/>
          </p:nvSpPr>
          <p:spPr bwMode="auto">
            <a:xfrm>
              <a:off x="2981153" y="1566086"/>
              <a:ext cx="3069440" cy="211661"/>
            </a:xfrm>
            <a:prstGeom prst="rect">
              <a:avLst/>
            </a:prstGeom>
            <a:solidFill>
              <a:srgbClr val="FFFFFF"/>
            </a:solidFill>
            <a:ln w="9525">
              <a:solidFill>
                <a:srgbClr val="000000"/>
              </a:solidFill>
              <a:miter lim="800000"/>
            </a:ln>
          </p:spPr>
          <p:txBody>
            <a:bodyPr vert="horz" wrap="square" lIns="36000" tIns="36000" rIns="36000" bIns="36000" numCol="1" anchor="t"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Household </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W</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ind </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S</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olar </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E</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nergy </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S</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torage </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ALL</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IN</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ONE</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 </a:t>
              </a:r>
              <a:r>
                <a:rPr lang="en-US" altLang="zh-CN"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M</a:t>
              </a:r>
              <a:r>
                <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rPr>
                <a:t>achine</a:t>
              </a:r>
              <a:endParaRPr lang="zh-CN" altLang="en-US" sz="800" dirty="0">
                <a:ln>
                  <a:solidFill>
                    <a:sysClr val="windowText" lastClr="000000"/>
                  </a:solidFill>
                </a:ln>
                <a:solidFill>
                  <a:srgbClr val="FF0000"/>
                </a:solidFill>
                <a:latin typeface="华文宋体" panose="02010600040101010101" pitchFamily="2" charset="-122"/>
                <a:ea typeface="华文宋体" panose="02010600040101010101" pitchFamily="2" charset="-122"/>
                <a:cs typeface="宋体" panose="02010600030101010101" pitchFamily="2" charset="-122"/>
              </a:endParaRPr>
            </a:p>
          </p:txBody>
        </p:sp>
      </p:grpSp>
      <p:pic>
        <p:nvPicPr>
          <p:cNvPr id="2050" name="Picture 2"/>
          <p:cNvPicPr>
            <a:picLocks noChangeAspect="1" noChangeArrowheads="1"/>
          </p:cNvPicPr>
          <p:nvPr/>
        </p:nvPicPr>
        <p:blipFill>
          <a:blip r:embed="rId4" cstate="print"/>
          <a:srcRect/>
          <a:stretch>
            <a:fillRect/>
          </a:stretch>
        </p:blipFill>
        <p:spPr bwMode="auto">
          <a:xfrm>
            <a:off x="3644265" y="3301565"/>
            <a:ext cx="704256" cy="822649"/>
          </a:xfrm>
          <a:prstGeom prst="rect">
            <a:avLst/>
          </a:prstGeom>
          <a:noFill/>
          <a:ln w="9525">
            <a:noFill/>
            <a:miter lim="800000"/>
            <a:headEnd/>
            <a:tailEnd/>
          </a:ln>
          <a:effectLst/>
        </p:spPr>
      </p:pic>
      <p:sp>
        <p:nvSpPr>
          <p:cNvPr id="49" name="TextBox 48"/>
          <p:cNvSpPr txBox="1"/>
          <p:nvPr/>
        </p:nvSpPr>
        <p:spPr>
          <a:xfrm>
            <a:off x="-24" y="6784608"/>
            <a:ext cx="1701800" cy="306705"/>
          </a:xfrm>
          <a:prstGeom prst="rect">
            <a:avLst/>
          </a:prstGeom>
          <a:noFill/>
        </p:spPr>
        <p:txBody>
          <a:bodyPr wrap="none" rtlCol="0">
            <a:spAutoFit/>
          </a:bodyPr>
          <a:lstStyle/>
          <a:p>
            <a:pPr algn="l"/>
            <a:r>
              <a:rPr lang="zh-CN" altLang="en-US" sz="1400" b="1" dirty="0">
                <a:solidFill>
                  <a:srgbClr val="000000"/>
                </a:solidFill>
                <a:latin typeface="微软雅黑" panose="020B0503020204020204" charset="-122"/>
              </a:rPr>
              <a:t>Product Features</a:t>
            </a:r>
            <a:endParaRPr lang="zh-CN" altLang="en-US" sz="1400" b="1" dirty="0">
              <a:solidFill>
                <a:srgbClr val="000000"/>
              </a:solidFill>
              <a:latin typeface="微软雅黑" panose="020B0503020204020204" charset="-122"/>
            </a:endParaRPr>
          </a:p>
        </p:txBody>
      </p:sp>
      <p:cxnSp>
        <p:nvCxnSpPr>
          <p:cNvPr id="64" name="直接连接符 63"/>
          <p:cNvCxnSpPr/>
          <p:nvPr/>
        </p:nvCxnSpPr>
        <p:spPr>
          <a:xfrm>
            <a:off x="124930" y="6757934"/>
            <a:ext cx="6356350" cy="4689"/>
          </a:xfrm>
          <a:prstGeom prst="line">
            <a:avLst/>
          </a:prstGeom>
          <a:ln>
            <a:solidFill>
              <a:srgbClr val="00B050"/>
            </a:solidFill>
            <a:prstDash val="dash"/>
          </a:ln>
        </p:spPr>
        <p:style>
          <a:lnRef idx="3">
            <a:schemeClr val="accent5"/>
          </a:lnRef>
          <a:fillRef idx="0">
            <a:schemeClr val="accent5"/>
          </a:fillRef>
          <a:effectRef idx="2">
            <a:schemeClr val="accent5"/>
          </a:effectRef>
          <a:fontRef idx="minor">
            <a:schemeClr val="tx1"/>
          </a:fontRef>
        </p:style>
      </p:cxnSp>
      <p:pic>
        <p:nvPicPr>
          <p:cNvPr id="3" name="图片 2"/>
          <p:cNvPicPr>
            <a:picLocks noChangeAspect="1"/>
          </p:cNvPicPr>
          <p:nvPr/>
        </p:nvPicPr>
        <p:blipFill rotWithShape="1">
          <a:blip r:embed="rId5"/>
          <a:srcRect l="5781" t="9107" r="8308" b="4257"/>
          <a:stretch>
            <a:fillRect/>
          </a:stretch>
        </p:blipFill>
        <p:spPr>
          <a:xfrm>
            <a:off x="3338366" y="575858"/>
            <a:ext cx="1478217" cy="2030587"/>
          </a:xfrm>
          <a:prstGeom prst="rect">
            <a:avLst/>
          </a:prstGeom>
          <a:ln>
            <a:solidFill>
              <a:schemeClr val="tx1"/>
            </a:solidFill>
            <a:prstDash val="sysDot"/>
          </a:ln>
        </p:spPr>
      </p:pic>
      <p:pic>
        <p:nvPicPr>
          <p:cNvPr id="8" name="图片 7"/>
          <p:cNvPicPr>
            <a:picLocks noChangeAspect="1"/>
          </p:cNvPicPr>
          <p:nvPr/>
        </p:nvPicPr>
        <p:blipFill rotWithShape="1">
          <a:blip r:embed="rId6"/>
          <a:srcRect l="8005" t="4932" r="6242" b="6812"/>
          <a:stretch>
            <a:fillRect/>
          </a:stretch>
        </p:blipFill>
        <p:spPr>
          <a:xfrm>
            <a:off x="5550797" y="755626"/>
            <a:ext cx="713951" cy="929791"/>
          </a:xfrm>
          <a:prstGeom prst="rect">
            <a:avLst/>
          </a:prstGeom>
        </p:spPr>
      </p:pic>
      <p:pic>
        <p:nvPicPr>
          <p:cNvPr id="10" name="图片 9"/>
          <p:cNvPicPr>
            <a:picLocks noChangeAspect="1"/>
          </p:cNvPicPr>
          <p:nvPr/>
        </p:nvPicPr>
        <p:blipFill>
          <a:blip r:embed="rId7"/>
          <a:stretch>
            <a:fillRect/>
          </a:stretch>
        </p:blipFill>
        <p:spPr>
          <a:xfrm>
            <a:off x="5482099" y="2679908"/>
            <a:ext cx="1043245" cy="1199276"/>
          </a:xfrm>
          <a:prstGeom prst="rect">
            <a:avLst/>
          </a:prstGeom>
        </p:spPr>
      </p:pic>
      <p:pic>
        <p:nvPicPr>
          <p:cNvPr id="13" name="图片 12"/>
          <p:cNvPicPr>
            <a:picLocks noChangeAspect="1"/>
          </p:cNvPicPr>
          <p:nvPr/>
        </p:nvPicPr>
        <p:blipFill rotWithShape="1">
          <a:blip r:embed="rId8"/>
          <a:srcRect t="3116"/>
          <a:stretch>
            <a:fillRect/>
          </a:stretch>
        </p:blipFill>
        <p:spPr>
          <a:xfrm>
            <a:off x="69176" y="4434634"/>
            <a:ext cx="2979022" cy="2258242"/>
          </a:xfrm>
          <a:prstGeom prst="rect">
            <a:avLst/>
          </a:prstGeom>
        </p:spPr>
      </p:pic>
      <p:sp>
        <p:nvSpPr>
          <p:cNvPr id="14" name="文本框 13"/>
          <p:cNvSpPr txBox="1"/>
          <p:nvPr/>
        </p:nvSpPr>
        <p:spPr>
          <a:xfrm>
            <a:off x="69215" y="7212330"/>
            <a:ext cx="6655435" cy="1938020"/>
          </a:xfrm>
          <a:prstGeom prst="rect">
            <a:avLst/>
          </a:prstGeom>
          <a:noFill/>
        </p:spPr>
        <p:txBody>
          <a:bodyPr wrap="square">
            <a:spAutoFit/>
          </a:bodyPr>
          <a:lstStyle/>
          <a:p>
            <a:pPr marL="342900" indent="-342900" algn="just">
              <a:lnSpc>
                <a:spcPct val="150000"/>
              </a:lnSpc>
              <a:buFont typeface="Wingdings" panose="05000000000000000000" pitchFamily="2" charset="2"/>
              <a:buChar char="Ø"/>
            </a:pPr>
            <a:r>
              <a:rPr sz="1000" dirty="0">
                <a:solidFill>
                  <a:srgbClr val="FF0000"/>
                </a:solidFill>
                <a:highlight>
                  <a:srgbClr val="FFFF00"/>
                </a:highlight>
              </a:rPr>
              <a:t>The maximum photovoltaic power generation is 11KWh/day, the maximum wind power generation is 2.5KW/day, and the energy storage battery of 20-30KW is optional;</a:t>
            </a:r>
            <a:endParaRPr sz="1000" dirty="0">
              <a:solidFill>
                <a:srgbClr val="FF0000"/>
              </a:solidFill>
              <a:highlight>
                <a:srgbClr val="FFFF00"/>
              </a:highlight>
            </a:endParaRPr>
          </a:p>
          <a:p>
            <a:pPr marL="342900" indent="-342900" algn="just">
              <a:lnSpc>
                <a:spcPct val="150000"/>
              </a:lnSpc>
              <a:buFont typeface="Wingdings" panose="05000000000000000000" pitchFamily="2" charset="2"/>
              <a:buChar char="Ø"/>
            </a:pPr>
            <a:r>
              <a:rPr lang="zh-CN" altLang="en-US" sz="1000" dirty="0">
                <a:solidFill>
                  <a:srgbClr val="FF0000"/>
                </a:solidFill>
                <a:highlight>
                  <a:srgbClr val="FFFF00"/>
                </a:highlight>
              </a:rPr>
              <a:t>Multiple introduction modes: supporting photovoltaic charging, wind power charging, mains charging, diesel engine power generation, and can be combined in multiple groups;</a:t>
            </a:r>
            <a:endParaRPr lang="zh-CN" altLang="en-US" sz="1000" dirty="0">
              <a:solidFill>
                <a:srgbClr val="FF0000"/>
              </a:solidFill>
              <a:highlight>
                <a:srgbClr val="FFFF00"/>
              </a:highlight>
            </a:endParaRPr>
          </a:p>
          <a:p>
            <a:pPr marL="342900" indent="-342900" algn="just">
              <a:lnSpc>
                <a:spcPct val="150000"/>
              </a:lnSpc>
              <a:buFont typeface="Wingdings" panose="05000000000000000000" pitchFamily="2" charset="2"/>
              <a:buChar char="Ø"/>
            </a:pPr>
            <a:r>
              <a:rPr lang="zh-CN" altLang="en-US" sz="1000" dirty="0"/>
              <a:t>Simple and convenient: Foldable photovoltaic modules, movable and easy to transport; </a:t>
            </a:r>
            <a:endParaRPr lang="en-US" altLang="zh-CN" sz="1000" dirty="0"/>
          </a:p>
          <a:p>
            <a:pPr marL="342900" indent="-342900" algn="just">
              <a:lnSpc>
                <a:spcPct val="150000"/>
              </a:lnSpc>
              <a:buFont typeface="Wingdings" panose="05000000000000000000" pitchFamily="2" charset="2"/>
              <a:buChar char="Ø"/>
            </a:pPr>
            <a:r>
              <a:rPr lang="zh-CN" altLang="en-US" sz="1000" dirty="0"/>
              <a:t>More Space saving: Integrated design, saving space occupancy. </a:t>
            </a:r>
            <a:endParaRPr lang="en-US" altLang="zh-CN" sz="1000" dirty="0"/>
          </a:p>
          <a:p>
            <a:pPr marL="342900" indent="-342900" algn="just">
              <a:lnSpc>
                <a:spcPct val="150000"/>
              </a:lnSpc>
              <a:buFont typeface="Wingdings" panose="05000000000000000000" pitchFamily="2" charset="2"/>
              <a:buChar char="Ø"/>
            </a:pPr>
            <a:r>
              <a:rPr lang="zh-CN" altLang="en-US" sz="1000" dirty="0"/>
              <a:t>High performance: ultra long cycle life, high safety, high rate output power. </a:t>
            </a:r>
            <a:endParaRPr lang="en-US" altLang="zh-CN" sz="1000" dirty="0"/>
          </a:p>
          <a:p>
            <a:pPr marL="342900" indent="-342900" algn="just">
              <a:lnSpc>
                <a:spcPct val="150000"/>
              </a:lnSpc>
              <a:buFont typeface="Wingdings" panose="05000000000000000000" pitchFamily="2" charset="2"/>
              <a:buChar char="Ø"/>
            </a:pPr>
            <a:r>
              <a:rPr sz="1000" dirty="0"/>
              <a:t>More intelligent: High intelligence battery level monitoring, LCD display, support for mobile app functions</a:t>
            </a:r>
            <a:endParaRPr sz="1000" dirty="0"/>
          </a:p>
        </p:txBody>
      </p:sp>
      <p:pic>
        <p:nvPicPr>
          <p:cNvPr id="4" name="图片 3"/>
          <p:cNvPicPr>
            <a:picLocks noChangeAspect="1"/>
          </p:cNvPicPr>
          <p:nvPr/>
        </p:nvPicPr>
        <p:blipFill rotWithShape="1">
          <a:blip r:embed="rId9" cstate="print">
            <a:extLst>
              <a:ext uri="{28A0092B-C50C-407E-A947-70E740481C1C}">
                <a14:useLocalDpi xmlns:a14="http://schemas.microsoft.com/office/drawing/2010/main" val="0"/>
              </a:ext>
            </a:extLst>
          </a:blip>
          <a:srcRect l="3606" t="16220" r="5493" b="15314"/>
          <a:stretch>
            <a:fillRect/>
          </a:stretch>
        </p:blipFill>
        <p:spPr>
          <a:xfrm>
            <a:off x="4514058" y="4446209"/>
            <a:ext cx="2224519" cy="2231650"/>
          </a:xfrm>
          <a:prstGeom prst="rect">
            <a:avLst/>
          </a:prstGeom>
        </p:spPr>
      </p:pic>
      <p:sp>
        <p:nvSpPr>
          <p:cNvPr id="5" name="文本框 4"/>
          <p:cNvSpPr txBox="1"/>
          <p:nvPr/>
        </p:nvSpPr>
        <p:spPr>
          <a:xfrm>
            <a:off x="52705" y="1566545"/>
            <a:ext cx="1513205" cy="294005"/>
          </a:xfrm>
          <a:prstGeom prst="rect">
            <a:avLst/>
          </a:prstGeom>
          <a:solidFill>
            <a:schemeClr val="bg1"/>
          </a:solidFill>
        </p:spPr>
        <p:txBody>
          <a:bodyPr wrap="square" rtlCol="0">
            <a:noAutofit/>
          </a:bodyPr>
          <a:p>
            <a:r>
              <a:rPr lang="zh-CN" altLang="en-US" sz="1000" b="1">
                <a:solidFill>
                  <a:srgbClr val="7030A0"/>
                </a:solidFill>
              </a:rPr>
              <a:t>Wind </a:t>
            </a:r>
            <a:r>
              <a:rPr lang="en-US" altLang="zh-CN" sz="1000" b="1">
                <a:solidFill>
                  <a:srgbClr val="7030A0"/>
                </a:solidFill>
              </a:rPr>
              <a:t>P</a:t>
            </a:r>
            <a:r>
              <a:rPr lang="zh-CN" altLang="en-US" sz="1000" b="1">
                <a:solidFill>
                  <a:srgbClr val="7030A0"/>
                </a:solidFill>
              </a:rPr>
              <a:t>ower </a:t>
            </a:r>
            <a:r>
              <a:rPr lang="en-US" altLang="zh-CN" sz="1000" b="1">
                <a:solidFill>
                  <a:srgbClr val="7030A0"/>
                </a:solidFill>
              </a:rPr>
              <a:t>G</a:t>
            </a:r>
            <a:r>
              <a:rPr lang="zh-CN" altLang="en-US" sz="1000" b="1">
                <a:solidFill>
                  <a:srgbClr val="7030A0"/>
                </a:solidFill>
              </a:rPr>
              <a:t>neration</a:t>
            </a:r>
            <a:endParaRPr lang="zh-CN" altLang="en-US" sz="1000" b="1">
              <a:solidFill>
                <a:srgbClr val="7030A0"/>
              </a:solidFill>
            </a:endParaRPr>
          </a:p>
        </p:txBody>
      </p:sp>
      <p:sp>
        <p:nvSpPr>
          <p:cNvPr id="6" name="文本框 5"/>
          <p:cNvSpPr txBox="1"/>
          <p:nvPr/>
        </p:nvSpPr>
        <p:spPr>
          <a:xfrm>
            <a:off x="1524635" y="1574165"/>
            <a:ext cx="1616075" cy="245110"/>
          </a:xfrm>
          <a:prstGeom prst="rect">
            <a:avLst/>
          </a:prstGeom>
          <a:solidFill>
            <a:schemeClr val="bg1"/>
          </a:solidFill>
        </p:spPr>
        <p:txBody>
          <a:bodyPr wrap="square" rtlCol="0">
            <a:spAutoFit/>
          </a:bodyPr>
          <a:p>
            <a:r>
              <a:rPr lang="en-US" altLang="zh-CN" sz="1000" b="1">
                <a:solidFill>
                  <a:srgbClr val="7030A0"/>
                </a:solidFill>
              </a:rPr>
              <a:t>S</a:t>
            </a:r>
            <a:r>
              <a:rPr lang="zh-CN" altLang="en-US" sz="1000" b="1">
                <a:solidFill>
                  <a:srgbClr val="7030A0"/>
                </a:solidFill>
              </a:rPr>
              <a:t>olar </a:t>
            </a:r>
            <a:r>
              <a:rPr lang="en-US" altLang="zh-CN" sz="1000" b="1">
                <a:solidFill>
                  <a:srgbClr val="7030A0"/>
                </a:solidFill>
              </a:rPr>
              <a:t>P</a:t>
            </a:r>
            <a:r>
              <a:rPr lang="zh-CN" altLang="en-US" sz="1000" b="1">
                <a:solidFill>
                  <a:srgbClr val="7030A0"/>
                </a:solidFill>
              </a:rPr>
              <a:t>ower </a:t>
            </a:r>
            <a:r>
              <a:rPr lang="en-US" altLang="zh-CN" sz="1000" b="1">
                <a:solidFill>
                  <a:srgbClr val="7030A0"/>
                </a:solidFill>
              </a:rPr>
              <a:t>G</a:t>
            </a:r>
            <a:r>
              <a:rPr lang="zh-CN" altLang="en-US" sz="1000" b="1">
                <a:solidFill>
                  <a:srgbClr val="7030A0"/>
                </a:solidFill>
              </a:rPr>
              <a:t>eneration</a:t>
            </a:r>
            <a:endParaRPr lang="zh-CN" altLang="en-US" sz="1000" b="1">
              <a:solidFill>
                <a:srgbClr val="7030A0"/>
              </a:solidFill>
            </a:endParaRPr>
          </a:p>
        </p:txBody>
      </p:sp>
      <p:sp>
        <p:nvSpPr>
          <p:cNvPr id="7" name="文本框 6"/>
          <p:cNvSpPr txBox="1"/>
          <p:nvPr/>
        </p:nvSpPr>
        <p:spPr>
          <a:xfrm>
            <a:off x="612775" y="3573780"/>
            <a:ext cx="1075690" cy="245110"/>
          </a:xfrm>
          <a:prstGeom prst="rect">
            <a:avLst/>
          </a:prstGeom>
          <a:solidFill>
            <a:schemeClr val="bg1"/>
          </a:solidFill>
        </p:spPr>
        <p:txBody>
          <a:bodyPr wrap="square" rtlCol="0">
            <a:spAutoFit/>
          </a:bodyPr>
          <a:p>
            <a:r>
              <a:rPr lang="en-US" altLang="zh-CN" sz="1000" b="1">
                <a:solidFill>
                  <a:srgbClr val="7030A0"/>
                </a:solidFill>
              </a:rPr>
              <a:t>G</a:t>
            </a:r>
            <a:r>
              <a:rPr lang="zh-CN" altLang="en-US" sz="1000" b="1">
                <a:solidFill>
                  <a:srgbClr val="7030A0"/>
                </a:solidFill>
              </a:rPr>
              <a:t>rid </a:t>
            </a:r>
            <a:r>
              <a:rPr lang="en-US" altLang="zh-CN" sz="1000" b="1">
                <a:solidFill>
                  <a:srgbClr val="7030A0"/>
                </a:solidFill>
              </a:rPr>
              <a:t>E</a:t>
            </a:r>
            <a:r>
              <a:rPr lang="zh-CN" altLang="en-US" sz="1000" b="1">
                <a:solidFill>
                  <a:srgbClr val="7030A0"/>
                </a:solidFill>
              </a:rPr>
              <a:t>lectricity</a:t>
            </a:r>
            <a:endParaRPr lang="zh-CN" altLang="en-US" sz="1000" b="1">
              <a:solidFill>
                <a:srgbClr val="7030A0"/>
              </a:solidFill>
            </a:endParaRPr>
          </a:p>
        </p:txBody>
      </p:sp>
      <p:sp>
        <p:nvSpPr>
          <p:cNvPr id="9" name="文本框 8"/>
          <p:cNvSpPr txBox="1"/>
          <p:nvPr/>
        </p:nvSpPr>
        <p:spPr>
          <a:xfrm>
            <a:off x="1686560" y="3581400"/>
            <a:ext cx="1819910" cy="245110"/>
          </a:xfrm>
          <a:prstGeom prst="rect">
            <a:avLst/>
          </a:prstGeom>
          <a:solidFill>
            <a:schemeClr val="bg1"/>
          </a:solidFill>
        </p:spPr>
        <p:txBody>
          <a:bodyPr wrap="square" rtlCol="0">
            <a:spAutoFit/>
          </a:bodyPr>
          <a:p>
            <a:r>
              <a:rPr lang="zh-CN" altLang="en-US" sz="1000" b="1">
                <a:solidFill>
                  <a:srgbClr val="7030A0"/>
                </a:solidFill>
              </a:rPr>
              <a:t>Oil </a:t>
            </a:r>
            <a:r>
              <a:rPr lang="en-US" altLang="zh-CN" sz="1000" b="1">
                <a:solidFill>
                  <a:srgbClr val="7030A0"/>
                </a:solidFill>
              </a:rPr>
              <a:t>E</a:t>
            </a:r>
            <a:r>
              <a:rPr lang="zh-CN" altLang="en-US" sz="1000" b="1">
                <a:solidFill>
                  <a:srgbClr val="7030A0"/>
                </a:solidFill>
              </a:rPr>
              <a:t>ngine </a:t>
            </a:r>
            <a:r>
              <a:rPr lang="en-US" altLang="zh-CN" sz="1000" b="1">
                <a:solidFill>
                  <a:srgbClr val="7030A0"/>
                </a:solidFill>
              </a:rPr>
              <a:t>P</a:t>
            </a:r>
            <a:r>
              <a:rPr lang="zh-CN" altLang="en-US" sz="1000" b="1">
                <a:solidFill>
                  <a:srgbClr val="7030A0"/>
                </a:solidFill>
              </a:rPr>
              <a:t>ower </a:t>
            </a:r>
            <a:r>
              <a:rPr lang="en-US" altLang="zh-CN" sz="1000" b="1">
                <a:solidFill>
                  <a:srgbClr val="7030A0"/>
                </a:solidFill>
              </a:rPr>
              <a:t>G</a:t>
            </a:r>
            <a:r>
              <a:rPr lang="zh-CN" altLang="en-US" sz="1000" b="1">
                <a:solidFill>
                  <a:srgbClr val="7030A0"/>
                </a:solidFill>
              </a:rPr>
              <a:t>eneration</a:t>
            </a:r>
            <a:endParaRPr lang="zh-CN" altLang="en-US" sz="1000" b="1">
              <a:solidFill>
                <a:srgbClr val="7030A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1"/>
          <a:srcRect r="39702"/>
          <a:stretch>
            <a:fillRect/>
          </a:stretch>
        </p:blipFill>
        <p:spPr>
          <a:xfrm>
            <a:off x="1101152" y="456739"/>
            <a:ext cx="4704112" cy="4547309"/>
          </a:xfrm>
          <a:prstGeom prst="rect">
            <a:avLst/>
          </a:prstGeom>
        </p:spPr>
      </p:pic>
      <p:pic>
        <p:nvPicPr>
          <p:cNvPr id="4" name="图片 3"/>
          <p:cNvPicPr>
            <a:picLocks noChangeAspect="1"/>
          </p:cNvPicPr>
          <p:nvPr/>
        </p:nvPicPr>
        <p:blipFill rotWithShape="1">
          <a:blip r:embed="rId1"/>
          <a:srcRect l="64615" t="23283" b="23263"/>
          <a:stretch>
            <a:fillRect/>
          </a:stretch>
        </p:blipFill>
        <p:spPr>
          <a:xfrm>
            <a:off x="1340768" y="5240752"/>
            <a:ext cx="4392488" cy="3867752"/>
          </a:xfrm>
          <a:prstGeom prst="rect">
            <a:avLst/>
          </a:prstGeom>
        </p:spPr>
      </p:pic>
      <p:sp>
        <p:nvSpPr>
          <p:cNvPr id="6" name="文本框 5"/>
          <p:cNvSpPr txBox="1"/>
          <p:nvPr/>
        </p:nvSpPr>
        <p:spPr>
          <a:xfrm>
            <a:off x="23225" y="25623"/>
            <a:ext cx="2664296" cy="521970"/>
          </a:xfrm>
          <a:prstGeom prst="rect">
            <a:avLst/>
          </a:prstGeom>
          <a:noFill/>
        </p:spPr>
        <p:txBody>
          <a:bodyPr wrap="square">
            <a:spAutoFit/>
          </a:bodyPr>
          <a:lstStyle/>
          <a:p>
            <a:pPr indent="0">
              <a:buFont typeface="Wingdings" panose="05000000000000000000" pitchFamily="2" charset="2"/>
              <a:buNone/>
            </a:pPr>
            <a:r>
              <a:rPr lang="zh-CN" altLang="en-US" sz="1400" b="1" dirty="0">
                <a:latin typeface="微软雅黑" panose="020B0503020204020204" charset="-122"/>
                <a:ea typeface="微软雅黑" panose="020B0503020204020204" charset="-122"/>
              </a:rPr>
              <a:t>Hybrid </a:t>
            </a:r>
            <a:r>
              <a:rPr lang="en-US" altLang="zh-CN" sz="1400" b="1" dirty="0">
                <a:latin typeface="微软雅黑" panose="020B0503020204020204" charset="-122"/>
                <a:ea typeface="微软雅黑" panose="020B0503020204020204" charset="-122"/>
              </a:rPr>
              <a:t>I</a:t>
            </a:r>
            <a:r>
              <a:rPr lang="zh-CN" altLang="en-US" sz="1400" b="1" dirty="0">
                <a:latin typeface="微软雅黑" panose="020B0503020204020204" charset="-122"/>
                <a:ea typeface="微软雅黑" panose="020B0503020204020204" charset="-122"/>
              </a:rPr>
              <a:t>ntegrated </a:t>
            </a:r>
            <a:r>
              <a:rPr lang="en-US" altLang="zh-CN" sz="1400" b="1" dirty="0">
                <a:latin typeface="微软雅黑" panose="020B0503020204020204" charset="-122"/>
                <a:ea typeface="微软雅黑" panose="020B0503020204020204" charset="-122"/>
              </a:rPr>
              <a:t>E</a:t>
            </a:r>
            <a:r>
              <a:rPr lang="zh-CN" altLang="en-US" sz="1400" b="1" dirty="0">
                <a:latin typeface="微软雅黑" panose="020B0503020204020204" charset="-122"/>
                <a:ea typeface="微软雅黑" panose="020B0503020204020204" charset="-122"/>
              </a:rPr>
              <a:t>nergy </a:t>
            </a:r>
            <a:r>
              <a:rPr lang="en-US" altLang="zh-CN" sz="1400" b="1" dirty="0">
                <a:latin typeface="微软雅黑" panose="020B0503020204020204" charset="-122"/>
                <a:ea typeface="微软雅黑" panose="020B0503020204020204" charset="-122"/>
              </a:rPr>
              <a:t>S</a:t>
            </a:r>
            <a:r>
              <a:rPr lang="zh-CN" altLang="en-US" sz="1400" b="1" dirty="0">
                <a:latin typeface="微软雅黑" panose="020B0503020204020204" charset="-122"/>
                <a:ea typeface="微软雅黑" panose="020B0503020204020204" charset="-122"/>
              </a:rPr>
              <a:t>tation (</a:t>
            </a:r>
            <a:r>
              <a:rPr lang="en-US" altLang="zh-CN" sz="1400" b="1" dirty="0">
                <a:latin typeface="微软雅黑" panose="020B0503020204020204" charset="-122"/>
                <a:ea typeface="微软雅黑" panose="020B0503020204020204" charset="-122"/>
              </a:rPr>
              <a:t>Tech</a:t>
            </a:r>
            <a:r>
              <a:rPr lang="zh-CN" altLang="en-US" sz="1400" b="1" dirty="0">
                <a:latin typeface="微软雅黑" panose="020B0503020204020204" charset="-122"/>
                <a:ea typeface="微软雅黑" panose="020B0503020204020204" charset="-122"/>
              </a:rPr>
              <a:t> </a:t>
            </a:r>
            <a:r>
              <a:rPr lang="en-US" altLang="zh-CN" sz="1400" b="1" dirty="0">
                <a:latin typeface="微软雅黑" panose="020B0503020204020204" charset="-122"/>
                <a:ea typeface="微软雅黑" panose="020B0503020204020204" charset="-122"/>
              </a:rPr>
              <a:t>D</a:t>
            </a:r>
            <a:r>
              <a:rPr lang="zh-CN" altLang="en-US" sz="1400" b="1" dirty="0">
                <a:latin typeface="微软雅黑" panose="020B0503020204020204" charset="-122"/>
                <a:ea typeface="微软雅黑" panose="020B0503020204020204" charset="-122"/>
              </a:rPr>
              <a:t>iagram)</a:t>
            </a:r>
            <a:endParaRPr lang="zh-CN" altLang="en-US" sz="1400" b="1" dirty="0">
              <a:latin typeface="微软雅黑" panose="020B0503020204020204" charset="-122"/>
              <a:ea typeface="微软雅黑" panose="020B0503020204020204" charset="-122"/>
            </a:endParaRPr>
          </a:p>
        </p:txBody>
      </p:sp>
      <p:sp>
        <p:nvSpPr>
          <p:cNvPr id="3" name="文本框 2"/>
          <p:cNvSpPr txBox="1"/>
          <p:nvPr/>
        </p:nvSpPr>
        <p:spPr>
          <a:xfrm>
            <a:off x="2775585" y="1316355"/>
            <a:ext cx="1163955" cy="306705"/>
          </a:xfrm>
          <a:prstGeom prst="rect">
            <a:avLst/>
          </a:prstGeom>
          <a:solidFill>
            <a:schemeClr val="bg1"/>
          </a:solidFill>
        </p:spPr>
        <p:txBody>
          <a:bodyPr wrap="square" rtlCol="0">
            <a:spAutoFit/>
          </a:bodyPr>
          <a:p>
            <a:r>
              <a:rPr lang="en-US" altLang="zh-CN" sz="1400" b="1">
                <a:solidFill>
                  <a:schemeClr val="accent1"/>
                </a:solidFill>
              </a:rPr>
              <a:t>S</a:t>
            </a:r>
            <a:r>
              <a:rPr lang="zh-CN" altLang="en-US" sz="1400" b="1">
                <a:solidFill>
                  <a:schemeClr val="accent1"/>
                </a:solidFill>
              </a:rPr>
              <a:t>olar </a:t>
            </a:r>
            <a:r>
              <a:rPr lang="en-US" altLang="zh-CN" sz="1400" b="1">
                <a:solidFill>
                  <a:schemeClr val="accent1"/>
                </a:solidFill>
              </a:rPr>
              <a:t>E</a:t>
            </a:r>
            <a:r>
              <a:rPr lang="zh-CN" altLang="en-US" sz="1400" b="1">
                <a:solidFill>
                  <a:schemeClr val="accent1"/>
                </a:solidFill>
              </a:rPr>
              <a:t>nergy</a:t>
            </a:r>
            <a:endParaRPr lang="zh-CN" altLang="en-US" sz="1400" b="1">
              <a:solidFill>
                <a:schemeClr val="accent1"/>
              </a:solidFill>
            </a:endParaRPr>
          </a:p>
        </p:txBody>
      </p:sp>
      <p:sp>
        <p:nvSpPr>
          <p:cNvPr id="5" name="文本框 4"/>
          <p:cNvSpPr txBox="1"/>
          <p:nvPr/>
        </p:nvSpPr>
        <p:spPr>
          <a:xfrm>
            <a:off x="4582160" y="1763395"/>
            <a:ext cx="1490345" cy="306705"/>
          </a:xfrm>
          <a:prstGeom prst="rect">
            <a:avLst/>
          </a:prstGeom>
          <a:solidFill>
            <a:schemeClr val="bg1"/>
          </a:solidFill>
        </p:spPr>
        <p:txBody>
          <a:bodyPr wrap="square" rtlCol="0">
            <a:spAutoFit/>
          </a:bodyPr>
          <a:p>
            <a:r>
              <a:rPr lang="zh-CN" altLang="en-US" sz="1400" b="1">
                <a:solidFill>
                  <a:schemeClr val="accent1"/>
                </a:solidFill>
              </a:rPr>
              <a:t>Electricity </a:t>
            </a:r>
            <a:r>
              <a:rPr lang="en-US" altLang="zh-CN" sz="1400" b="1">
                <a:solidFill>
                  <a:schemeClr val="accent1"/>
                </a:solidFill>
              </a:rPr>
              <a:t>M</a:t>
            </a:r>
            <a:r>
              <a:rPr lang="zh-CN" altLang="en-US" sz="1400" b="1">
                <a:solidFill>
                  <a:schemeClr val="accent1"/>
                </a:solidFill>
              </a:rPr>
              <a:t>eter</a:t>
            </a:r>
            <a:endParaRPr lang="zh-CN" altLang="en-US" sz="1400" b="1">
              <a:solidFill>
                <a:schemeClr val="accent1"/>
              </a:solidFill>
            </a:endParaRPr>
          </a:p>
        </p:txBody>
      </p:sp>
      <p:sp>
        <p:nvSpPr>
          <p:cNvPr id="7" name="文本框 6"/>
          <p:cNvSpPr txBox="1"/>
          <p:nvPr/>
        </p:nvSpPr>
        <p:spPr>
          <a:xfrm>
            <a:off x="1626235" y="2484120"/>
            <a:ext cx="1282065" cy="275590"/>
          </a:xfrm>
          <a:prstGeom prst="rect">
            <a:avLst/>
          </a:prstGeom>
          <a:solidFill>
            <a:schemeClr val="bg1"/>
          </a:solidFill>
        </p:spPr>
        <p:txBody>
          <a:bodyPr wrap="square" rtlCol="0">
            <a:spAutoFit/>
          </a:bodyPr>
          <a:p>
            <a:r>
              <a:rPr lang="en-US" altLang="zh-CN" sz="1200" b="1">
                <a:solidFill>
                  <a:schemeClr val="tx1"/>
                </a:solidFill>
              </a:rPr>
              <a:t>3KW </a:t>
            </a:r>
            <a:r>
              <a:rPr lang="zh-CN" altLang="en-US" sz="1200" b="1">
                <a:solidFill>
                  <a:schemeClr val="tx1"/>
                </a:solidFill>
              </a:rPr>
              <a:t>PV Inverter</a:t>
            </a:r>
            <a:endParaRPr lang="zh-CN" altLang="en-US" sz="1200" b="1">
              <a:solidFill>
                <a:schemeClr val="tx1"/>
              </a:solidFill>
            </a:endParaRPr>
          </a:p>
        </p:txBody>
      </p:sp>
      <p:sp>
        <p:nvSpPr>
          <p:cNvPr id="8" name="文本框 7"/>
          <p:cNvSpPr txBox="1"/>
          <p:nvPr/>
        </p:nvSpPr>
        <p:spPr>
          <a:xfrm>
            <a:off x="4366260" y="2196465"/>
            <a:ext cx="2468245" cy="275590"/>
          </a:xfrm>
          <a:prstGeom prst="rect">
            <a:avLst/>
          </a:prstGeom>
          <a:solidFill>
            <a:schemeClr val="bg1"/>
          </a:solidFill>
        </p:spPr>
        <p:txBody>
          <a:bodyPr wrap="square" rtlCol="0">
            <a:spAutoFit/>
          </a:bodyPr>
          <a:p>
            <a:r>
              <a:rPr lang="en-US" altLang="zh-CN" sz="1200" b="1">
                <a:solidFill>
                  <a:schemeClr val="tx1"/>
                </a:solidFill>
              </a:rPr>
              <a:t>220V E</a:t>
            </a:r>
            <a:r>
              <a:rPr lang="zh-CN" altLang="en-US" sz="1200" b="1">
                <a:solidFill>
                  <a:schemeClr val="tx1"/>
                </a:solidFill>
              </a:rPr>
              <a:t>lectric </a:t>
            </a:r>
            <a:r>
              <a:rPr lang="en-US" altLang="zh-CN" sz="1200" b="1">
                <a:solidFill>
                  <a:schemeClr val="tx1"/>
                </a:solidFill>
              </a:rPr>
              <a:t>S</a:t>
            </a:r>
            <a:r>
              <a:rPr lang="zh-CN" altLang="en-US" sz="1200" b="1">
                <a:solidFill>
                  <a:schemeClr val="tx1"/>
                </a:solidFill>
              </a:rPr>
              <a:t>upply</a:t>
            </a:r>
            <a:r>
              <a:rPr lang="en-US" altLang="zh-CN" sz="1200" b="1">
                <a:solidFill>
                  <a:schemeClr val="tx1"/>
                </a:solidFill>
              </a:rPr>
              <a:t>/Diesel Engine</a:t>
            </a:r>
            <a:endParaRPr lang="en-US" altLang="zh-CN" sz="1200" b="1">
              <a:solidFill>
                <a:schemeClr val="tx1"/>
              </a:solidFill>
            </a:endParaRPr>
          </a:p>
        </p:txBody>
      </p:sp>
      <p:sp>
        <p:nvSpPr>
          <p:cNvPr id="9" name="文本框 8"/>
          <p:cNvSpPr txBox="1"/>
          <p:nvPr/>
        </p:nvSpPr>
        <p:spPr>
          <a:xfrm>
            <a:off x="5140325" y="3531870"/>
            <a:ext cx="1242060" cy="275590"/>
          </a:xfrm>
          <a:prstGeom prst="rect">
            <a:avLst/>
          </a:prstGeom>
          <a:solidFill>
            <a:schemeClr val="bg1"/>
          </a:solidFill>
        </p:spPr>
        <p:txBody>
          <a:bodyPr wrap="square" rtlCol="0">
            <a:spAutoFit/>
          </a:bodyPr>
          <a:p>
            <a:r>
              <a:rPr lang="en-US" altLang="zh-CN" sz="1200" b="1">
                <a:solidFill>
                  <a:schemeClr val="tx1"/>
                </a:solidFill>
              </a:rPr>
              <a:t>D</a:t>
            </a:r>
            <a:r>
              <a:rPr lang="zh-CN" altLang="en-US" sz="1200" b="1">
                <a:solidFill>
                  <a:schemeClr val="tx1"/>
                </a:solidFill>
              </a:rPr>
              <a:t>ump </a:t>
            </a:r>
            <a:r>
              <a:rPr lang="en-US" altLang="zh-CN" sz="1200" b="1">
                <a:solidFill>
                  <a:schemeClr val="tx1"/>
                </a:solidFill>
              </a:rPr>
              <a:t>L</a:t>
            </a:r>
            <a:r>
              <a:rPr lang="zh-CN" altLang="en-US" sz="1200" b="1">
                <a:solidFill>
                  <a:schemeClr val="tx1"/>
                </a:solidFill>
              </a:rPr>
              <a:t>oad</a:t>
            </a:r>
            <a:endParaRPr lang="zh-CN" altLang="en-US" sz="1200" b="1">
              <a:solidFill>
                <a:schemeClr val="tx1"/>
              </a:solidFill>
            </a:endParaRPr>
          </a:p>
        </p:txBody>
      </p:sp>
      <p:sp>
        <p:nvSpPr>
          <p:cNvPr id="10" name="文本框 9"/>
          <p:cNvSpPr txBox="1"/>
          <p:nvPr/>
        </p:nvSpPr>
        <p:spPr>
          <a:xfrm>
            <a:off x="2117090" y="4744720"/>
            <a:ext cx="2751455" cy="254000"/>
          </a:xfrm>
          <a:prstGeom prst="rect">
            <a:avLst/>
          </a:prstGeom>
          <a:solidFill>
            <a:schemeClr val="bg1"/>
          </a:solidFill>
        </p:spPr>
        <p:txBody>
          <a:bodyPr wrap="square" rtlCol="0">
            <a:noAutofit/>
          </a:bodyPr>
          <a:p>
            <a:r>
              <a:rPr lang="zh-CN" altLang="en-US" sz="1000" b="1">
                <a:solidFill>
                  <a:schemeClr val="tx1"/>
                </a:solidFill>
              </a:rPr>
              <a:t>Energy </a:t>
            </a:r>
            <a:r>
              <a:rPr lang="en-US" altLang="zh-CN" sz="1000" b="1">
                <a:solidFill>
                  <a:schemeClr val="tx1"/>
                </a:solidFill>
              </a:rPr>
              <a:t>S</a:t>
            </a:r>
            <a:r>
              <a:rPr lang="zh-CN" altLang="en-US" sz="1000" b="1">
                <a:solidFill>
                  <a:schemeClr val="tx1"/>
                </a:solidFill>
              </a:rPr>
              <a:t>torage </a:t>
            </a:r>
            <a:r>
              <a:rPr lang="en-US" altLang="zh-CN" sz="1000" b="1">
                <a:solidFill>
                  <a:schemeClr val="tx1"/>
                </a:solidFill>
              </a:rPr>
              <a:t>B</a:t>
            </a:r>
            <a:r>
              <a:rPr lang="zh-CN" altLang="en-US" sz="1000" b="1">
                <a:solidFill>
                  <a:schemeClr val="tx1"/>
                </a:solidFill>
              </a:rPr>
              <a:t>attery</a:t>
            </a:r>
            <a:r>
              <a:rPr lang="en-US" altLang="zh-CN" sz="1000" b="1">
                <a:solidFill>
                  <a:schemeClr val="tx1"/>
                </a:solidFill>
              </a:rPr>
              <a:t>(-48V, 30KWh)</a:t>
            </a:r>
            <a:endParaRPr lang="en-US" altLang="zh-CN" sz="1000" b="1">
              <a:solidFill>
                <a:schemeClr val="tx1"/>
              </a:solidFill>
            </a:endParaRPr>
          </a:p>
        </p:txBody>
      </p:sp>
      <p:sp>
        <p:nvSpPr>
          <p:cNvPr id="20" name="文本框 19"/>
          <p:cNvSpPr txBox="1"/>
          <p:nvPr/>
        </p:nvSpPr>
        <p:spPr>
          <a:xfrm>
            <a:off x="2908300" y="6924040"/>
            <a:ext cx="1308735" cy="609600"/>
          </a:xfrm>
          <a:prstGeom prst="rect">
            <a:avLst/>
          </a:prstGeom>
          <a:solidFill>
            <a:srgbClr val="4372CC"/>
          </a:solidFill>
        </p:spPr>
        <p:txBody>
          <a:bodyPr wrap="square" rtlCol="0">
            <a:noAutofit/>
          </a:bodyPr>
          <a:p>
            <a:r>
              <a:rPr lang="en-US" altLang="zh-CN" b="1">
                <a:solidFill>
                  <a:schemeClr val="tx1"/>
                </a:solidFill>
              </a:rPr>
              <a:t>M</a:t>
            </a:r>
            <a:r>
              <a:rPr lang="zh-CN" altLang="en-US" b="1">
                <a:solidFill>
                  <a:schemeClr val="tx1"/>
                </a:solidFill>
              </a:rPr>
              <a:t>onitoring </a:t>
            </a:r>
            <a:r>
              <a:rPr lang="en-US" altLang="zh-CN" b="1">
                <a:solidFill>
                  <a:schemeClr val="tx1"/>
                </a:solidFill>
              </a:rPr>
              <a:t>S</a:t>
            </a:r>
            <a:r>
              <a:rPr lang="zh-CN" altLang="en-US" b="1">
                <a:solidFill>
                  <a:schemeClr val="tx1"/>
                </a:solidFill>
              </a:rPr>
              <a:t>ystem</a:t>
            </a:r>
            <a:endParaRPr lang="zh-CN" altLang="en-US" b="1">
              <a:solidFill>
                <a:schemeClr val="tx1"/>
              </a:solidFill>
            </a:endParaRPr>
          </a:p>
        </p:txBody>
      </p:sp>
      <p:sp>
        <p:nvSpPr>
          <p:cNvPr id="21" name="文本框 20"/>
          <p:cNvSpPr txBox="1"/>
          <p:nvPr/>
        </p:nvSpPr>
        <p:spPr>
          <a:xfrm>
            <a:off x="2868295" y="6299835"/>
            <a:ext cx="1353185" cy="275590"/>
          </a:xfrm>
          <a:prstGeom prst="rect">
            <a:avLst/>
          </a:prstGeom>
          <a:solidFill>
            <a:schemeClr val="bg1"/>
          </a:solidFill>
        </p:spPr>
        <p:txBody>
          <a:bodyPr wrap="square" rtlCol="0">
            <a:spAutoFit/>
          </a:bodyPr>
          <a:p>
            <a:r>
              <a:rPr lang="zh-CN" altLang="en-US" sz="1200" b="1">
                <a:solidFill>
                  <a:schemeClr val="tx1"/>
                </a:solidFill>
              </a:rPr>
              <a:t>Monitoring </a:t>
            </a:r>
            <a:r>
              <a:rPr lang="en-US" altLang="zh-CN" sz="1200" b="1">
                <a:solidFill>
                  <a:schemeClr val="tx1"/>
                </a:solidFill>
              </a:rPr>
              <a:t>C</a:t>
            </a:r>
            <a:r>
              <a:rPr lang="zh-CN" altLang="en-US" sz="1200" b="1">
                <a:solidFill>
                  <a:schemeClr val="tx1"/>
                </a:solidFill>
              </a:rPr>
              <a:t>enter</a:t>
            </a:r>
            <a:endParaRPr lang="zh-CN" altLang="en-US" sz="1200" b="1">
              <a:solidFill>
                <a:schemeClr val="tx1"/>
              </a:solidFill>
            </a:endParaRPr>
          </a:p>
        </p:txBody>
      </p:sp>
      <p:sp>
        <p:nvSpPr>
          <p:cNvPr id="22" name="文本框 21"/>
          <p:cNvSpPr txBox="1"/>
          <p:nvPr/>
        </p:nvSpPr>
        <p:spPr>
          <a:xfrm>
            <a:off x="1322070" y="7008495"/>
            <a:ext cx="1142365" cy="460375"/>
          </a:xfrm>
          <a:prstGeom prst="rect">
            <a:avLst/>
          </a:prstGeom>
          <a:solidFill>
            <a:schemeClr val="bg1"/>
          </a:solidFill>
        </p:spPr>
        <p:txBody>
          <a:bodyPr wrap="square" rtlCol="0">
            <a:spAutoFit/>
          </a:bodyPr>
          <a:p>
            <a:r>
              <a:rPr lang="en-US" altLang="zh-CN" sz="1200" b="1">
                <a:solidFill>
                  <a:srgbClr val="7030A0"/>
                </a:solidFill>
              </a:rPr>
              <a:t>W</a:t>
            </a:r>
            <a:r>
              <a:rPr lang="zh-CN" altLang="en-US" sz="1200" b="1">
                <a:solidFill>
                  <a:srgbClr val="7030A0"/>
                </a:solidFill>
              </a:rPr>
              <a:t>ind </a:t>
            </a:r>
            <a:r>
              <a:rPr lang="en-US" altLang="zh-CN" sz="1200" b="1">
                <a:solidFill>
                  <a:srgbClr val="7030A0"/>
                </a:solidFill>
              </a:rPr>
              <a:t>T</a:t>
            </a:r>
            <a:r>
              <a:rPr lang="zh-CN" altLang="en-US" sz="1200" b="1">
                <a:solidFill>
                  <a:srgbClr val="7030A0"/>
                </a:solidFill>
              </a:rPr>
              <a:t>urbine </a:t>
            </a:r>
            <a:r>
              <a:rPr lang="en-US" altLang="zh-CN" sz="1200" b="1">
                <a:solidFill>
                  <a:srgbClr val="7030A0"/>
                </a:solidFill>
              </a:rPr>
              <a:t>C</a:t>
            </a:r>
            <a:r>
              <a:rPr lang="zh-CN" altLang="en-US" sz="1200" b="1">
                <a:solidFill>
                  <a:srgbClr val="7030A0"/>
                </a:solidFill>
              </a:rPr>
              <a:t>ontroller</a:t>
            </a:r>
            <a:endParaRPr lang="zh-CN" altLang="en-US" sz="1200" b="1">
              <a:solidFill>
                <a:srgbClr val="7030A0"/>
              </a:solidFill>
            </a:endParaRPr>
          </a:p>
        </p:txBody>
      </p:sp>
      <p:sp>
        <p:nvSpPr>
          <p:cNvPr id="23" name="文本框 22"/>
          <p:cNvSpPr txBox="1"/>
          <p:nvPr/>
        </p:nvSpPr>
        <p:spPr>
          <a:xfrm>
            <a:off x="4762500" y="7035800"/>
            <a:ext cx="1082675" cy="385445"/>
          </a:xfrm>
          <a:prstGeom prst="rect">
            <a:avLst/>
          </a:prstGeom>
          <a:solidFill>
            <a:schemeClr val="bg1"/>
          </a:solidFill>
        </p:spPr>
        <p:txBody>
          <a:bodyPr wrap="square" rtlCol="0">
            <a:noAutofit/>
          </a:bodyPr>
          <a:p>
            <a:r>
              <a:rPr lang="en-US" altLang="zh-CN" sz="1200" b="1">
                <a:solidFill>
                  <a:srgbClr val="7030A0"/>
                </a:solidFill>
              </a:rPr>
              <a:t>B</a:t>
            </a:r>
            <a:r>
              <a:rPr lang="zh-CN" altLang="en-US" sz="1200" b="1">
                <a:solidFill>
                  <a:srgbClr val="7030A0"/>
                </a:solidFill>
              </a:rPr>
              <a:t>attery BMS</a:t>
            </a:r>
            <a:endParaRPr lang="zh-CN" altLang="en-US" sz="1200" b="1">
              <a:solidFill>
                <a:srgbClr val="7030A0"/>
              </a:solidFill>
            </a:endParaRPr>
          </a:p>
        </p:txBody>
      </p:sp>
      <p:sp>
        <p:nvSpPr>
          <p:cNvPr id="24" name="文本框 23"/>
          <p:cNvSpPr txBox="1"/>
          <p:nvPr/>
        </p:nvSpPr>
        <p:spPr>
          <a:xfrm>
            <a:off x="821690" y="7796530"/>
            <a:ext cx="1583690" cy="275590"/>
          </a:xfrm>
          <a:prstGeom prst="rect">
            <a:avLst/>
          </a:prstGeom>
          <a:solidFill>
            <a:schemeClr val="bg1"/>
          </a:solidFill>
        </p:spPr>
        <p:txBody>
          <a:bodyPr wrap="square" rtlCol="0">
            <a:spAutoFit/>
          </a:bodyPr>
          <a:p>
            <a:r>
              <a:rPr lang="en-US" altLang="zh-CN" sz="1200" b="1">
                <a:solidFill>
                  <a:srgbClr val="7030A0"/>
                </a:solidFill>
              </a:rPr>
              <a:t>E</a:t>
            </a:r>
            <a:r>
              <a:rPr lang="zh-CN" altLang="en-US" sz="1200" b="1">
                <a:solidFill>
                  <a:srgbClr val="7030A0"/>
                </a:solidFill>
              </a:rPr>
              <a:t>nvironmental </a:t>
            </a:r>
            <a:r>
              <a:rPr lang="en-US" altLang="zh-CN" sz="1200" b="1">
                <a:solidFill>
                  <a:srgbClr val="7030A0"/>
                </a:solidFill>
              </a:rPr>
              <a:t>S</a:t>
            </a:r>
            <a:r>
              <a:rPr lang="zh-CN" altLang="en-US" sz="1200" b="1">
                <a:solidFill>
                  <a:srgbClr val="7030A0"/>
                </a:solidFill>
              </a:rPr>
              <a:t>ensor</a:t>
            </a:r>
            <a:endParaRPr lang="zh-CN" altLang="en-US" sz="1200" b="1">
              <a:solidFill>
                <a:srgbClr val="7030A0"/>
              </a:solidFill>
            </a:endParaRPr>
          </a:p>
        </p:txBody>
      </p:sp>
      <p:sp>
        <p:nvSpPr>
          <p:cNvPr id="25" name="文本框 24"/>
          <p:cNvSpPr txBox="1"/>
          <p:nvPr/>
        </p:nvSpPr>
        <p:spPr>
          <a:xfrm>
            <a:off x="2932430" y="7866380"/>
            <a:ext cx="353060" cy="1242695"/>
          </a:xfrm>
          <a:prstGeom prst="rect">
            <a:avLst/>
          </a:prstGeom>
          <a:solidFill>
            <a:schemeClr val="bg1"/>
          </a:solidFill>
        </p:spPr>
        <p:txBody>
          <a:bodyPr vert="eaVert" wrap="square" rtlCol="0">
            <a:noAutofit/>
          </a:bodyPr>
          <a:p>
            <a:r>
              <a:rPr lang="en-US" altLang="zh-CN" sz="1200" b="1">
                <a:solidFill>
                  <a:srgbClr val="7030A0"/>
                </a:solidFill>
              </a:rPr>
              <a:t>E</a:t>
            </a:r>
            <a:r>
              <a:rPr lang="zh-CN" altLang="en-US" sz="1200" b="1">
                <a:solidFill>
                  <a:srgbClr val="7030A0"/>
                </a:solidFill>
              </a:rPr>
              <a:t>nergy </a:t>
            </a:r>
            <a:r>
              <a:rPr lang="en-US" altLang="zh-CN" sz="1200" b="1">
                <a:solidFill>
                  <a:srgbClr val="7030A0"/>
                </a:solidFill>
              </a:rPr>
              <a:t>M</a:t>
            </a:r>
            <a:r>
              <a:rPr lang="zh-CN" altLang="en-US" sz="1200" b="1">
                <a:solidFill>
                  <a:srgbClr val="7030A0"/>
                </a:solidFill>
              </a:rPr>
              <a:t>eter</a:t>
            </a:r>
            <a:endParaRPr lang="zh-CN" altLang="en-US" sz="1200" b="1">
              <a:solidFill>
                <a:srgbClr val="7030A0"/>
              </a:solidFill>
            </a:endParaRPr>
          </a:p>
        </p:txBody>
      </p:sp>
      <p:sp>
        <p:nvSpPr>
          <p:cNvPr id="26" name="文本框 25"/>
          <p:cNvSpPr txBox="1"/>
          <p:nvPr/>
        </p:nvSpPr>
        <p:spPr>
          <a:xfrm>
            <a:off x="3422650" y="7934960"/>
            <a:ext cx="367030" cy="1172845"/>
          </a:xfrm>
          <a:prstGeom prst="rect">
            <a:avLst/>
          </a:prstGeom>
          <a:solidFill>
            <a:schemeClr val="bg1"/>
          </a:solidFill>
        </p:spPr>
        <p:txBody>
          <a:bodyPr vert="eaVert" wrap="square" rtlCol="0">
            <a:spAutoFit/>
          </a:bodyPr>
          <a:p>
            <a:r>
              <a:rPr lang="en-US" altLang="zh-CN" sz="1200" b="1">
                <a:solidFill>
                  <a:srgbClr val="7030A0"/>
                </a:solidFill>
              </a:rPr>
              <a:t>PV I</a:t>
            </a:r>
            <a:r>
              <a:rPr lang="zh-CN" altLang="en-US" sz="1200" b="1">
                <a:solidFill>
                  <a:srgbClr val="7030A0"/>
                </a:solidFill>
              </a:rPr>
              <a:t>nverter</a:t>
            </a:r>
            <a:endParaRPr lang="zh-CN" altLang="en-US" sz="1200" b="1">
              <a:solidFill>
                <a:srgbClr val="7030A0"/>
              </a:solidFill>
            </a:endParaRPr>
          </a:p>
        </p:txBody>
      </p:sp>
      <p:sp>
        <p:nvSpPr>
          <p:cNvPr id="27" name="文本框 26"/>
          <p:cNvSpPr txBox="1"/>
          <p:nvPr/>
        </p:nvSpPr>
        <p:spPr>
          <a:xfrm>
            <a:off x="3856990" y="7762240"/>
            <a:ext cx="491490" cy="1381125"/>
          </a:xfrm>
          <a:prstGeom prst="rect">
            <a:avLst/>
          </a:prstGeom>
          <a:solidFill>
            <a:schemeClr val="bg1"/>
          </a:solidFill>
        </p:spPr>
        <p:txBody>
          <a:bodyPr vert="eaVert" wrap="square" rtlCol="0">
            <a:noAutofit/>
          </a:bodyPr>
          <a:p>
            <a:r>
              <a:rPr lang="en-US" altLang="zh-CN" sz="1200" b="1">
                <a:solidFill>
                  <a:srgbClr val="7030A0"/>
                </a:solidFill>
              </a:rPr>
              <a:t>T</a:t>
            </a:r>
            <a:r>
              <a:rPr lang="zh-CN" altLang="en-US" sz="1200" b="1">
                <a:solidFill>
                  <a:srgbClr val="7030A0"/>
                </a:solidFill>
              </a:rPr>
              <a:t>emperature </a:t>
            </a:r>
            <a:r>
              <a:rPr lang="en-US" altLang="zh-CN" sz="1200" b="1">
                <a:solidFill>
                  <a:srgbClr val="7030A0"/>
                </a:solidFill>
              </a:rPr>
              <a:t>C</a:t>
            </a:r>
            <a:r>
              <a:rPr lang="zh-CN" altLang="en-US" sz="1200" b="1">
                <a:solidFill>
                  <a:srgbClr val="7030A0"/>
                </a:solidFill>
              </a:rPr>
              <a:t>ontrolled </a:t>
            </a:r>
            <a:r>
              <a:rPr lang="en-US" altLang="zh-CN" sz="1200" b="1">
                <a:solidFill>
                  <a:srgbClr val="7030A0"/>
                </a:solidFill>
              </a:rPr>
              <a:t>F</a:t>
            </a:r>
            <a:r>
              <a:rPr lang="zh-CN" altLang="en-US" sz="1200" b="1">
                <a:solidFill>
                  <a:srgbClr val="7030A0"/>
                </a:solidFill>
              </a:rPr>
              <a:t>an</a:t>
            </a:r>
            <a:endParaRPr lang="zh-CN" altLang="en-US" sz="1200" b="1">
              <a:solidFill>
                <a:srgbClr val="7030A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260648" y="683568"/>
          <a:ext cx="6192688" cy="5126355"/>
        </p:xfrm>
        <a:graphic>
          <a:graphicData uri="http://schemas.openxmlformats.org/drawingml/2006/table">
            <a:tbl>
              <a:tblPr>
                <a:solidFill>
                  <a:schemeClr val="tx2">
                    <a:lumMod val="10000"/>
                    <a:lumOff val="90000"/>
                  </a:schemeClr>
                </a:solidFill>
                <a:effectLst>
                  <a:outerShdw blurRad="50800" dist="38100" dir="5400000" algn="t" rotWithShape="0">
                    <a:prstClr val="black">
                      <a:alpha val="40000"/>
                    </a:prstClr>
                  </a:outerShdw>
                </a:effectLst>
                <a:tableStyleId>{2D5ABB26-0587-4C30-8999-92F81FD0307C}</a:tableStyleId>
              </a:tblPr>
              <a:tblGrid>
                <a:gridCol w="528643"/>
                <a:gridCol w="906247"/>
                <a:gridCol w="1434891"/>
                <a:gridCol w="3322907"/>
              </a:tblGrid>
              <a:tr h="276735">
                <a:tc gridSpan="3">
                  <a:txBody>
                    <a:bodyPr/>
                    <a:lstStyle/>
                    <a:p>
                      <a:pPr algn="ctr" fontAlgn="ctr"/>
                      <a:r>
                        <a:rPr lang="en-US" sz="1000" dirty="0">
                          <a:sym typeface="+mn-ea"/>
                        </a:rPr>
                        <a:t>Specifications</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c hMerge="1">
                  <a:tcPr/>
                </a:tc>
                <a:tc>
                  <a:txBody>
                    <a:bodyPr/>
                    <a:lstStyle/>
                    <a:p>
                      <a:pPr algn="ctr" rtl="0" fontAlgn="ctr"/>
                      <a:r>
                        <a:rPr lang="zh-CN" altLang="en-US" sz="1000" u="none" strike="noStrike"/>
                        <a:t>Product </a:t>
                      </a:r>
                      <a:r>
                        <a:rPr lang="en-US" altLang="zh-CN" sz="1000" u="none" strike="noStrike"/>
                        <a:t>N</a:t>
                      </a:r>
                      <a:r>
                        <a:rPr lang="zh-CN" altLang="en-US" sz="1000" u="none" strike="noStrike"/>
                        <a:t>umber</a:t>
                      </a:r>
                      <a:endParaRPr lang="zh-CN" altLang="en-US" sz="1000" u="none" strike="noStrike"/>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529">
                <a:tc rowSpan="2">
                  <a:txBody>
                    <a:bodyPr/>
                    <a:lstStyle/>
                    <a:p>
                      <a:pPr algn="ctr" rtl="0" fontAlgn="ctr"/>
                      <a:r>
                        <a:rPr lang="en-US" sz="1000" u="none" strike="noStrike" dirty="0"/>
                        <a:t>NO.</a:t>
                      </a:r>
                      <a:r>
                        <a:rPr lang="zh-CN" altLang="en-US" sz="1000" u="none" strike="noStrike" dirty="0"/>
                        <a:t> </a:t>
                      </a:r>
                      <a:endParaRPr lang="zh-CN" altLang="en-US" sz="1000" b="1" i="0" u="none" strike="noStrike" dirty="0">
                        <a:solidFill>
                          <a:srgbClr val="000000"/>
                        </a:solidFill>
                        <a:latin typeface="Arial" panose="020B060402020202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gridSpan="2">
                  <a:txBody>
                    <a:bodyPr/>
                    <a:lstStyle/>
                    <a:p>
                      <a:pPr algn="ctr" rtl="0" fontAlgn="ctr"/>
                      <a:r>
                        <a:rPr lang="zh-CN" altLang="en-US" sz="1000" u="none" strike="noStrike" dirty="0"/>
                        <a:t>　</a:t>
                      </a:r>
                      <a:r>
                        <a:rPr lang="en-US" altLang="zh-CN" sz="1000" u="none" strike="noStrike" dirty="0"/>
                        <a:t>P</a:t>
                      </a:r>
                      <a:r>
                        <a:rPr sz="1000" u="none" strike="noStrike" dirty="0"/>
                        <a:t>roject </a:t>
                      </a:r>
                      <a:r>
                        <a:rPr lang="en-US" sz="1000" u="none" strike="noStrike" dirty="0"/>
                        <a:t>N</a:t>
                      </a:r>
                      <a:r>
                        <a:rPr sz="1000" u="none" strike="noStrike" dirty="0"/>
                        <a:t>ame</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hMerge="1">
                  <a:tcPr/>
                </a:tc>
                <a:tc>
                  <a:txBody>
                    <a:bodyPr/>
                    <a:lstStyle/>
                    <a:p>
                      <a:pPr algn="ctr" fontAlgn="ctr"/>
                      <a:r>
                        <a:rPr lang="en-US" altLang="zh-CN" sz="1000" b="1" dirty="0">
                          <a:solidFill>
                            <a:srgbClr val="000000"/>
                          </a:solidFill>
                        </a:rPr>
                        <a:t>HJ-SPW-C</a:t>
                      </a:r>
                      <a:endParaRPr lang="en-US" sz="1000" b="0" i="0" u="none" strike="noStrike" dirty="0">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770">
                <a:tc vMerge="1">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gridSpan="2">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hMerge="1">
                  <a:tcPr/>
                </a:tc>
                <a:tc>
                  <a:txBody>
                    <a:bodyPr/>
                    <a:lstStyle/>
                    <a:p>
                      <a:pPr algn="ctr" rtl="0" fontAlgn="ctr"/>
                      <a:r>
                        <a:rPr lang="en-US" altLang="zh-CN" sz="1000" u="none" strike="noStrike" dirty="0"/>
                        <a:t>P</a:t>
                      </a:r>
                      <a:r>
                        <a:rPr lang="zh-CN" altLang="en-US" sz="1000" u="none" strike="noStrike" dirty="0"/>
                        <a:t>arameter</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529">
                <a:tc rowSpan="3">
                  <a:txBody>
                    <a:bodyPr/>
                    <a:lstStyle/>
                    <a:p>
                      <a:pPr algn="ctr" rtl="0" fontAlgn="ctr"/>
                      <a:r>
                        <a:rPr lang="en-US" altLang="zh-CN" sz="1000" u="none" strike="noStrike"/>
                        <a:t>1</a:t>
                      </a:r>
                      <a:endParaRPr lang="en-US" altLang="zh-CN" sz="1000" b="0" i="0" u="none" strike="noStrike">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0" fontAlgn="ctr"/>
                      <a:r>
                        <a:rPr lang="zh-CN" altLang="en-US" sz="1000" u="none" strike="noStrike" dirty="0"/>
                        <a:t>Environmental </a:t>
                      </a:r>
                      <a:r>
                        <a:rPr lang="en-US" altLang="zh-CN" sz="1000" u="none" strike="noStrike" dirty="0"/>
                        <a:t>R</a:t>
                      </a:r>
                      <a:r>
                        <a:rPr lang="zh-CN" altLang="en-US" sz="1000" u="none" strike="noStrike" dirty="0"/>
                        <a:t>equirements </a:t>
                      </a:r>
                      <a:endParaRPr lang="zh-CN" altLang="en-US" sz="1000" b="0" i="0" u="none" strike="noStrike" dirty="0">
                        <a:solidFill>
                          <a:srgbClr val="000000"/>
                        </a:solidFill>
                        <a:latin typeface="微软雅黑" panose="020B0503020204020204"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zh-CN" sz="1000" u="none" strike="noStrike"/>
                        <a:t>O</a:t>
                      </a:r>
                      <a:r>
                        <a:rPr lang="zh-CN" altLang="en-US" sz="1000" u="none" strike="noStrike"/>
                        <a:t>peration </a:t>
                      </a:r>
                      <a:r>
                        <a:rPr lang="en-US" altLang="zh-CN" sz="1000" u="none" strike="noStrike"/>
                        <a:t>T</a:t>
                      </a:r>
                      <a:r>
                        <a:rPr lang="zh-CN" altLang="en-US" sz="1000" u="none" strike="noStrike"/>
                        <a:t>emperature</a:t>
                      </a:r>
                      <a:endParaRPr lang="zh-CN" altLang="en-US" sz="1000" b="0" i="0" u="none" strike="noStrike">
                        <a:solidFill>
                          <a:srgbClr val="000000"/>
                        </a:solidFill>
                        <a:latin typeface="微软雅黑" panose="020B0503020204020204"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000" u="none" strike="noStrike"/>
                        <a:t>－</a:t>
                      </a:r>
                      <a:r>
                        <a:rPr lang="en-US" altLang="zh-CN" sz="1000" u="none" strike="noStrike"/>
                        <a:t>40</a:t>
                      </a:r>
                      <a:r>
                        <a:rPr lang="zh-CN" altLang="en-US" sz="1000" u="none" strike="noStrike"/>
                        <a:t>～</a:t>
                      </a:r>
                      <a:r>
                        <a:rPr lang="en-US" altLang="zh-CN" sz="1000" u="none" strike="noStrike"/>
                        <a:t>+50℃ </a:t>
                      </a:r>
                      <a:endParaRPr lang="zh-CN" altLang="en-US" sz="1000" b="0" i="0" u="none" strike="noStrike">
                        <a:solidFill>
                          <a:srgbClr val="000000"/>
                        </a:solidFill>
                        <a:latin typeface="微软雅黑" panose="020B0503020204020204"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135">
                <a:tc vMerge="1">
                  <a:tcPr/>
                </a:tc>
                <a:tc vMerge="1">
                  <a:tcPr/>
                </a:tc>
                <a:tc>
                  <a:txBody>
                    <a:bodyPr/>
                    <a:lstStyle/>
                    <a:p>
                      <a:pPr algn="ctr" rtl="0" fontAlgn="ctr"/>
                      <a:r>
                        <a:rPr lang="en-US" altLang="zh-CN" sz="1000" u="none" strike="noStrike"/>
                        <a:t>R</a:t>
                      </a:r>
                      <a:r>
                        <a:rPr lang="zh-CN" altLang="en-US" sz="1000" u="none" strike="noStrike"/>
                        <a:t>elative </a:t>
                      </a:r>
                      <a:r>
                        <a:rPr lang="en-US" altLang="zh-CN" sz="1000" u="none" strike="noStrike"/>
                        <a:t>H</a:t>
                      </a:r>
                      <a:r>
                        <a:rPr lang="zh-CN" altLang="en-US" sz="1000" u="none" strike="noStrike"/>
                        <a:t>umidity (RH) </a:t>
                      </a:r>
                      <a:endParaRPr lang="zh-CN" altLang="en-US" sz="1000" b="0" i="0" u="none" strike="noStrike">
                        <a:solidFill>
                          <a:srgbClr val="000000"/>
                        </a:solidFill>
                        <a:latin typeface="微软雅黑" panose="020B0503020204020204"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sz="1000" u="none" strike="noStrike"/>
                        <a:t>5% to 95%, </a:t>
                      </a:r>
                      <a:r>
                        <a:rPr lang="en-US" sz="1000" u="none" strike="noStrike"/>
                        <a:t>W</a:t>
                      </a:r>
                      <a:r>
                        <a:rPr sz="1000" u="none" strike="noStrike"/>
                        <a:t>ithout condensation</a:t>
                      </a:r>
                      <a:r>
                        <a:rPr lang="zh-CN" altLang="en-US" sz="1000" u="none" strike="noStrike"/>
                        <a:t> </a:t>
                      </a:r>
                      <a:endParaRPr lang="zh-CN" altLang="en-US" sz="1000" b="0" i="0" u="none" strike="noStrike">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86771">
                <a:tc vMerge="1">
                  <a:tcPr/>
                </a:tc>
                <a:tc vMerge="1">
                  <a:tcPr/>
                </a:tc>
                <a:tc>
                  <a:txBody>
                    <a:bodyPr/>
                    <a:lstStyle/>
                    <a:p>
                      <a:pPr algn="ctr" rtl="0" fontAlgn="ctr"/>
                      <a:r>
                        <a:rPr lang="zh-CN" altLang="en-US" sz="1000" u="none" strike="noStrike"/>
                        <a:t>Heat Dissipation Methods </a:t>
                      </a:r>
                      <a:endParaRPr lang="zh-CN" altLang="en-US" sz="1000" b="0" i="0" u="none" strike="noStrike">
                        <a:solidFill>
                          <a:srgbClr val="000000"/>
                        </a:solidFill>
                        <a:latin typeface="微软雅黑" panose="020B0503020204020204"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zh-CN" altLang="en-US" sz="1000" u="none" strike="noStrike" dirty="0"/>
                        <a:t>Intelligent temperature-controlled speed regulating fan</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8536">
                <a:tc rowSpan="5">
                  <a:txBody>
                    <a:bodyPr/>
                    <a:lstStyle/>
                    <a:p>
                      <a:pPr algn="ctr" fontAlgn="ctr"/>
                      <a:r>
                        <a:rPr lang="en-US" altLang="zh-CN" sz="1000" u="none" strike="noStrike"/>
                        <a:t>2</a:t>
                      </a:r>
                      <a:endParaRPr lang="en-US" altLang="zh-CN" sz="1000" b="0" i="0" u="none" strike="noStrike">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ctr"/>
                      <a:r>
                        <a:rPr lang="en-US" sz="1000" b="0" i="0" u="none" strike="noStrike" dirty="0"/>
                        <a:t>Specifications</a:t>
                      </a:r>
                      <a:endParaRPr lang="en-US"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Size W*D*H</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sz="1000" u="none" strike="noStrike" dirty="0"/>
                        <a:t>Cabinet size 1650mm*800mm*1250mm</a:t>
                      </a:r>
                      <a:endParaRPr sz="1000" u="none" strike="noStrike" dirty="0"/>
                    </a:p>
                    <a:p>
                      <a:pPr algn="l" fontAlgn="ctr"/>
                      <a:r>
                        <a:rPr sz="1000" u="none" strike="noStrike" dirty="0"/>
                        <a:t>Maximum external dimensions 1850*1345*1345mm;</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335">
                <a:tc vMerge="1">
                  <a:tcPr/>
                </a:tc>
                <a:tc vMerge="1">
                  <a:tcPr/>
                </a:tc>
                <a:tc>
                  <a:txBody>
                    <a:bodyPr/>
                    <a:lstStyle/>
                    <a:p>
                      <a:pPr algn="ctr" fontAlgn="ctr"/>
                      <a:r>
                        <a:rPr lang="zh-CN" altLang="en-US" sz="1000" b="0" i="0" u="none" strike="noStrike" dirty="0"/>
                        <a:t>Main </a:t>
                      </a:r>
                      <a:r>
                        <a:rPr lang="en-US" altLang="zh-CN" sz="1000" b="0" i="0" u="none" strike="noStrike" dirty="0"/>
                        <a:t>M</a:t>
                      </a:r>
                      <a:r>
                        <a:rPr lang="zh-CN" altLang="en-US" sz="1000" b="0" i="0" u="none" strike="noStrike" dirty="0"/>
                        <a:t>aterials</a:t>
                      </a:r>
                      <a:endParaRPr lang="zh-CN" altLang="en-US"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b="0" i="0" u="none" strike="noStrike" dirty="0">
                          <a:solidFill>
                            <a:srgbClr val="000000"/>
                          </a:solidFill>
                          <a:latin typeface="Calibri" panose="020F0502020204030204"/>
                        </a:rPr>
                        <a:t>Aluminum alloy material and Q235 steel plate (</a:t>
                      </a:r>
                      <a:r>
                        <a:rPr lang="en-US" sz="1000" b="0" i="0" u="none" strike="noStrike" dirty="0">
                          <a:solidFill>
                            <a:srgbClr val="000000"/>
                          </a:solidFill>
                          <a:latin typeface="Calibri" panose="020F0502020204030204"/>
                        </a:rPr>
                        <a:t>L</a:t>
                      </a:r>
                      <a:r>
                        <a:rPr sz="1000" b="0" i="0" u="none" strike="noStrike" dirty="0">
                          <a:solidFill>
                            <a:srgbClr val="000000"/>
                          </a:solidFill>
                          <a:latin typeface="Calibri" panose="020F0502020204030204"/>
                        </a:rPr>
                        <a:t>oad-bearing parts), surface spray treatment</a:t>
                      </a:r>
                      <a:endParaRPr sz="1000" b="0" i="0" u="none" strike="noStrike" dirty="0">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8739">
                <a:tc vMerge="1">
                  <a:tcPr/>
                </a:tc>
                <a:tc vMerge="1">
                  <a:tcPr/>
                </a:tc>
                <a:tc>
                  <a:txBody>
                    <a:bodyPr/>
                    <a:lstStyle/>
                    <a:p>
                      <a:pPr algn="ctr" fontAlgn="ctr"/>
                      <a:r>
                        <a:rPr lang="zh-CN" altLang="en-US" sz="1000" u="none" strike="noStrike" dirty="0"/>
                        <a:t>Application </a:t>
                      </a:r>
                      <a:r>
                        <a:rPr lang="en-US" altLang="zh-CN" sz="1000" u="none" strike="noStrike" dirty="0"/>
                        <a:t>S</a:t>
                      </a:r>
                      <a:r>
                        <a:rPr lang="zh-CN" altLang="en-US" sz="1000" u="none" strike="noStrike" dirty="0"/>
                        <a:t>cenario</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b="0" i="0" u="none" strike="noStrike" dirty="0">
                          <a:solidFill>
                            <a:srgbClr val="000000"/>
                          </a:solidFill>
                        </a:rPr>
                        <a:t>Off-grid, household (</a:t>
                      </a:r>
                      <a:r>
                        <a:rPr lang="en-US" sz="1000" b="0" i="0" u="none" strike="noStrike" dirty="0">
                          <a:solidFill>
                            <a:srgbClr val="000000"/>
                          </a:solidFill>
                        </a:rPr>
                        <a:t>R</a:t>
                      </a:r>
                      <a:r>
                        <a:rPr sz="1000" b="0" i="0" u="none" strike="noStrike" dirty="0">
                          <a:solidFill>
                            <a:srgbClr val="000000"/>
                          </a:solidFill>
                        </a:rPr>
                        <a:t>emovable), commercial and industrial, etc.;</a:t>
                      </a:r>
                      <a:endParaRPr sz="1000" b="0" i="0" u="none" strike="noStrike" dirty="0">
                        <a:solidFill>
                          <a:srgbClr val="000000"/>
                        </a:solidFill>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91529">
                <a:tc vMerge="1">
                  <a:tcPr/>
                </a:tc>
                <a:tc vMerge="1">
                  <a:tcPr/>
                </a:tc>
                <a:tc>
                  <a:txBody>
                    <a:bodyPr/>
                    <a:lstStyle/>
                    <a:p>
                      <a:pPr algn="ctr" fontAlgn="ctr"/>
                      <a:r>
                        <a:rPr lang="en-US" sz="1000" u="none" strike="noStrike" dirty="0"/>
                        <a:t>Degree of Production</a:t>
                      </a:r>
                      <a:endParaRPr 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IP54, anti-corrosion C4</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687">
                <a:tc vMerge="1">
                  <a:tcPr/>
                </a:tc>
                <a:tc vMerge="1">
                  <a:tcPr/>
                </a:tc>
                <a:tc>
                  <a:txBody>
                    <a:bodyPr/>
                    <a:lstStyle/>
                    <a:p>
                      <a:pPr algn="ctr" fontAlgn="ctr"/>
                      <a:r>
                        <a:rPr lang="en-US" altLang="zh-CN" sz="1000" u="none" strike="noStrike" dirty="0"/>
                        <a:t>Weight</a:t>
                      </a:r>
                      <a:endParaRPr lang="en-US" altLang="zh-CN"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&lt;500KG (</a:t>
                      </a:r>
                      <a:r>
                        <a:rPr lang="en-US" sz="1000" u="none" strike="noStrike" dirty="0"/>
                        <a:t>E</a:t>
                      </a:r>
                      <a:r>
                        <a:rPr sz="1000" u="none" strike="noStrike" dirty="0"/>
                        <a:t>xcluding equipment)</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8864">
                <a:tc rowSpan="2">
                  <a:txBody>
                    <a:bodyPr/>
                    <a:lstStyle/>
                    <a:p>
                      <a:pPr algn="ctr" fontAlgn="ctr"/>
                      <a:r>
                        <a:rPr lang="en-US" altLang="zh-CN" sz="1000" u="none" strike="noStrike"/>
                        <a:t>3</a:t>
                      </a:r>
                      <a:endParaRPr lang="en-US" altLang="zh-CN" sz="1000" b="0" i="0" u="none" strike="noStrike">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ctr"/>
                      <a:r>
                        <a:rPr lang="zh-CN" altLang="en-US" sz="1000" u="none" strike="noStrike" dirty="0"/>
                        <a:t>AC </a:t>
                      </a:r>
                      <a:r>
                        <a:rPr lang="en-US" altLang="zh-CN" sz="1000" u="none" strike="noStrike" dirty="0"/>
                        <a:t>I</a:t>
                      </a:r>
                      <a:r>
                        <a:rPr lang="zh-CN" altLang="en-US" sz="1000" u="none" strike="noStrike" dirty="0"/>
                        <a:t>ntroduction</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u="none" strike="noStrike" dirty="0"/>
                        <a:t>Input </a:t>
                      </a:r>
                      <a:r>
                        <a:rPr lang="en-US" altLang="zh-CN" sz="1000" u="none" strike="noStrike" dirty="0"/>
                        <a:t>V</a:t>
                      </a:r>
                      <a:r>
                        <a:rPr lang="zh-CN" altLang="en-US" sz="1000" u="none" strike="noStrike" dirty="0"/>
                        <a:t>oltage</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Single-phase 85V AC ~ 300V AC / 380V three-phase, 45Hz ~ 66Hz</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vMerge="1">
                  <a:tcPr/>
                </a:tc>
                <a:tc vMerge="1">
                  <a:tcPr/>
                </a:tc>
                <a:tc>
                  <a:txBody>
                    <a:bodyPr/>
                    <a:lstStyle/>
                    <a:p>
                      <a:pPr algn="ctr" fontAlgn="ctr"/>
                      <a:r>
                        <a:rPr lang="en-US" altLang="zh-CN" sz="1000" u="none" strike="noStrike" dirty="0"/>
                        <a:t>L</a:t>
                      </a:r>
                      <a:r>
                        <a:rPr lang="zh-CN" altLang="en-US" sz="1000" u="none" strike="noStrike" dirty="0"/>
                        <a:t>ightning </a:t>
                      </a:r>
                      <a:r>
                        <a:rPr lang="en-US" altLang="zh-CN" sz="1000" u="none" strike="noStrike" dirty="0"/>
                        <a:t>P</a:t>
                      </a:r>
                      <a:r>
                        <a:rPr lang="zh-CN" altLang="en-US" sz="1000" u="none" strike="noStrike" dirty="0"/>
                        <a:t>rotection </a:t>
                      </a:r>
                      <a:r>
                        <a:rPr lang="en-US" altLang="zh-CN" sz="1000" u="none" strike="noStrike" dirty="0"/>
                        <a:t>L</a:t>
                      </a:r>
                      <a:r>
                        <a:rPr lang="zh-CN" altLang="en-US" sz="1000" u="none" strike="noStrike" dirty="0"/>
                        <a:t>evel</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B 60KA</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algn="ctr" fontAlgn="ctr"/>
                      <a:r>
                        <a:rPr lang="en-US" altLang="zh-CN" sz="1000" u="none" strike="noStrike"/>
                        <a:t>4</a:t>
                      </a:r>
                      <a:endParaRPr lang="en-US" altLang="zh-CN" sz="1000" b="0" i="0" u="none" strike="noStrike">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u="none" strike="noStrike" dirty="0"/>
                        <a:t>P</a:t>
                      </a:r>
                      <a:r>
                        <a:rPr lang="zh-CN" altLang="en-US" sz="1000" u="none" strike="noStrike" dirty="0"/>
                        <a:t>hotovoltaic </a:t>
                      </a:r>
                      <a:r>
                        <a:rPr lang="en-US" altLang="zh-CN" sz="1000" u="none" strike="noStrike" dirty="0"/>
                        <a:t>I</a:t>
                      </a:r>
                      <a:r>
                        <a:rPr lang="zh-CN" altLang="en-US" sz="1000" u="none" strike="noStrike" dirty="0"/>
                        <a:t>ntroduction</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u="none" strike="noStrike" dirty="0"/>
                        <a:t>P</a:t>
                      </a:r>
                      <a:r>
                        <a:rPr lang="zh-CN" altLang="en-US" sz="1000" u="none" strike="noStrike" dirty="0"/>
                        <a:t>hotovoltaic </a:t>
                      </a:r>
                      <a:r>
                        <a:rPr lang="en-US" altLang="zh-CN" sz="1000" u="none" strike="noStrike" dirty="0"/>
                        <a:t>C</a:t>
                      </a:r>
                      <a:r>
                        <a:rPr lang="zh-CN" altLang="en-US" sz="1000" u="none" strike="noStrike" dirty="0"/>
                        <a:t>apacity</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Maximum 2.75KWp, </a:t>
                      </a:r>
                      <a:r>
                        <a:rPr lang="en-US" sz="1000" u="none" strike="noStrike" dirty="0"/>
                        <a:t>M</a:t>
                      </a:r>
                      <a:r>
                        <a:rPr sz="1000" u="none" strike="noStrike" dirty="0"/>
                        <a:t>aximum power generation 11KWh/day</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6024">
                <a:tc>
                  <a:txBody>
                    <a:bodyPr/>
                    <a:lstStyle/>
                    <a:p>
                      <a:pPr algn="ctr" fontAlgn="ctr"/>
                      <a:r>
                        <a:rPr lang="en-US" altLang="zh-CN" sz="1000" b="0" i="0" u="none" strike="noStrike" dirty="0">
                          <a:solidFill>
                            <a:srgbClr val="000000"/>
                          </a:solidFill>
                          <a:latin typeface="Calibri" panose="020F0502020204030204"/>
                        </a:rPr>
                        <a:t>5</a:t>
                      </a:r>
                      <a:endParaRPr lang="en-US" altLang="zh-CN" sz="1000" b="0" i="0" u="none" strike="noStrike" dirty="0">
                        <a:solidFill>
                          <a:srgbClr val="000000"/>
                        </a:solidFill>
                        <a:latin typeface="Calibri" panose="020F0502020204030204"/>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u="none" strike="noStrike" dirty="0"/>
                        <a:t>Wind power introduction</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b="0" i="0" u="none" strike="noStrike" dirty="0"/>
                        <a:t>Wind Turbine + Controller</a:t>
                      </a:r>
                      <a:endParaRPr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sz="1000" u="none" strike="noStrike" dirty="0"/>
                        <a:t>Maximum 600W/48V battery system (</a:t>
                      </a:r>
                      <a:r>
                        <a:rPr lang="en-US" sz="1000" u="none" strike="noStrike" dirty="0"/>
                        <a:t>O</a:t>
                      </a:r>
                      <a:r>
                        <a:rPr sz="1000" u="none" strike="noStrike" dirty="0"/>
                        <a:t>ptional): </a:t>
                      </a:r>
                      <a:r>
                        <a:rPr sz="1000" u="none" strike="noStrike" dirty="0">
                          <a:solidFill>
                            <a:srgbClr val="FF0000"/>
                          </a:solidFill>
                          <a:highlight>
                            <a:srgbClr val="FFFF00"/>
                          </a:highlight>
                        </a:rPr>
                        <a:t>Expected power generation of 2.5KWh/day</a:t>
                      </a:r>
                      <a:endParaRPr sz="1000" u="none" strike="noStrike" dirty="0">
                        <a:solidFill>
                          <a:srgbClr val="FF0000"/>
                        </a:solidFill>
                        <a:highlight>
                          <a:srgbClr val="FFFF00"/>
                        </a:highlight>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7196">
                <a:tc>
                  <a:txBody>
                    <a:bodyPr/>
                    <a:lstStyle/>
                    <a:p>
                      <a:pPr algn="ctr" fontAlgn="ctr"/>
                      <a:r>
                        <a:rPr lang="en-US" altLang="zh-CN" sz="1000" u="none" strike="noStrike" dirty="0"/>
                        <a:t>6</a:t>
                      </a:r>
                      <a:endParaRPr lang="en-US" altLang="zh-CN"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u="none" strike="noStrike" dirty="0"/>
                        <a:t>Load Output</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u="none" strike="noStrike" dirty="0"/>
                        <a:t>Capacity</a:t>
                      </a:r>
                      <a:endParaRPr lang="en-US" altLang="zh-CN"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Inverter output 3KW~10KW, 1ph, </a:t>
                      </a:r>
                      <a:r>
                        <a:rPr sz="1000" u="none" strike="noStrike" dirty="0">
                          <a:solidFill>
                            <a:srgbClr val="FF0000"/>
                          </a:solidFill>
                          <a:highlight>
                            <a:srgbClr val="FFFF00"/>
                          </a:highlight>
                        </a:rPr>
                        <a:t>220V;</a:t>
                      </a:r>
                      <a:endParaRPr sz="1000" u="none" strike="noStrike" dirty="0">
                        <a:solidFill>
                          <a:srgbClr val="FF0000"/>
                        </a:solidFill>
                        <a:highlight>
                          <a:srgbClr val="FFFF00"/>
                        </a:highlight>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5276">
                <a:tc>
                  <a:txBody>
                    <a:bodyPr/>
                    <a:lstStyle/>
                    <a:p>
                      <a:pPr algn="ctr" fontAlgn="ctr"/>
                      <a:r>
                        <a:rPr lang="en-US" altLang="zh-CN" sz="1000" u="none" strike="noStrike" dirty="0"/>
                        <a:t>7</a:t>
                      </a:r>
                      <a:endParaRPr lang="en-US" altLang="zh-CN"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u="none" strike="noStrike"/>
                        <a:t>E</a:t>
                      </a:r>
                      <a:r>
                        <a:rPr lang="zh-CN" altLang="en-US" sz="1000" u="none" strike="noStrike"/>
                        <a:t>nergy </a:t>
                      </a:r>
                      <a:r>
                        <a:rPr lang="en-US" altLang="zh-CN" sz="1000" u="none" strike="noStrike"/>
                        <a:t>S</a:t>
                      </a:r>
                      <a:r>
                        <a:rPr lang="zh-CN" altLang="en-US" sz="1000" u="none" strike="noStrike"/>
                        <a:t>torage </a:t>
                      </a:r>
                      <a:r>
                        <a:rPr lang="en-US" altLang="zh-CN" sz="1000" u="none" strike="noStrike"/>
                        <a:t>S</a:t>
                      </a:r>
                      <a:r>
                        <a:rPr lang="zh-CN" altLang="en-US" sz="1000" u="none" strike="noStrike"/>
                        <a:t>ystem</a:t>
                      </a:r>
                      <a:endParaRPr lang="zh-CN" altLang="en-US" sz="1000" u="none" strike="noStrike"/>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u="none" strike="noStrike"/>
                        <a:t>L</a:t>
                      </a:r>
                      <a:r>
                        <a:rPr lang="zh-CN" altLang="en-US" sz="1000" u="none" strike="noStrike"/>
                        <a:t>ithium </a:t>
                      </a:r>
                      <a:r>
                        <a:rPr lang="en-US" altLang="zh-CN" sz="1000" u="none" strike="noStrike"/>
                        <a:t>I</a:t>
                      </a:r>
                      <a:r>
                        <a:rPr lang="zh-CN" altLang="en-US" sz="1000" u="none" strike="noStrike"/>
                        <a:t>ron </a:t>
                      </a:r>
                      <a:r>
                        <a:rPr lang="en-US" altLang="zh-CN" sz="1000" u="none" strike="noStrike"/>
                        <a:t>P</a:t>
                      </a:r>
                      <a:r>
                        <a:rPr lang="zh-CN" altLang="en-US" sz="1000" u="none" strike="noStrike"/>
                        <a:t>hosphate </a:t>
                      </a:r>
                      <a:r>
                        <a:rPr lang="en-US" altLang="zh-CN" sz="1000" u="none" strike="noStrike"/>
                        <a:t>B</a:t>
                      </a:r>
                      <a:r>
                        <a:rPr lang="zh-CN" altLang="en-US" sz="1000" u="none" strike="noStrike"/>
                        <a:t>attery</a:t>
                      </a:r>
                      <a:endParaRPr lang="zh-CN" altLang="en-US" sz="1000" u="none" strike="noStrike"/>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solidFill>
                            <a:srgbClr val="FF0000"/>
                          </a:solidFill>
                          <a:highlight>
                            <a:srgbClr val="FFFF00"/>
                          </a:highlight>
                        </a:rPr>
                        <a:t>10-30KWh </a:t>
                      </a:r>
                      <a:r>
                        <a:rPr lang="en-US" sz="1000" u="none" strike="noStrike" dirty="0">
                          <a:solidFill>
                            <a:srgbClr val="FF0000"/>
                          </a:solidFill>
                          <a:highlight>
                            <a:srgbClr val="FFFF00"/>
                          </a:highlight>
                        </a:rPr>
                        <a:t>(O</a:t>
                      </a:r>
                      <a:r>
                        <a:rPr sz="1000" u="none" strike="noStrike" dirty="0">
                          <a:solidFill>
                            <a:srgbClr val="FF0000"/>
                          </a:solidFill>
                          <a:highlight>
                            <a:srgbClr val="FFFF00"/>
                          </a:highlight>
                        </a:rPr>
                        <a:t>ptional</a:t>
                      </a:r>
                      <a:r>
                        <a:rPr lang="en-US" sz="1000" u="none" strike="noStrike" dirty="0">
                          <a:solidFill>
                            <a:srgbClr val="FF0000"/>
                          </a:solidFill>
                          <a:highlight>
                            <a:srgbClr val="FFFF00"/>
                          </a:highlight>
                        </a:rPr>
                        <a:t>)</a:t>
                      </a:r>
                      <a:endParaRPr lang="en-US" sz="1000" u="none" strike="noStrike" dirty="0">
                        <a:solidFill>
                          <a:srgbClr val="FF0000"/>
                        </a:solidFill>
                        <a:highlight>
                          <a:srgbClr val="FFFF00"/>
                        </a:highlight>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9245">
                <a:tc>
                  <a:txBody>
                    <a:bodyPr/>
                    <a:lstStyle/>
                    <a:p>
                      <a:pPr algn="ctr" fontAlgn="ctr"/>
                      <a:r>
                        <a:rPr lang="en-US" altLang="zh-CN" sz="1000" u="none" strike="noStrike" dirty="0"/>
                        <a:t>8</a:t>
                      </a:r>
                      <a:endParaRPr lang="en-US" altLang="zh-CN"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u="none" strike="noStrike" dirty="0"/>
                        <a:t>E</a:t>
                      </a:r>
                      <a:r>
                        <a:rPr lang="zh-CN" altLang="en-US" sz="1000" u="none" strike="noStrike" dirty="0"/>
                        <a:t>lectricity </a:t>
                      </a:r>
                      <a:r>
                        <a:rPr lang="en-US" altLang="zh-CN" sz="1000" u="none" strike="noStrike" dirty="0"/>
                        <a:t>G</a:t>
                      </a:r>
                      <a:r>
                        <a:rPr lang="zh-CN" altLang="en-US" sz="1000" u="none" strike="noStrike" dirty="0"/>
                        <a:t>enerator</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zh-CN" altLang="en-US" sz="1000" u="none" strike="noStrike" dirty="0"/>
                        <a:t>Diesel </a:t>
                      </a:r>
                      <a:r>
                        <a:rPr lang="en-US" altLang="zh-CN" sz="1000" u="none" strike="noStrike" dirty="0"/>
                        <a:t>G</a:t>
                      </a:r>
                      <a:r>
                        <a:rPr lang="zh-CN" altLang="en-US" sz="1000" u="none" strike="noStrike" dirty="0"/>
                        <a:t>enerator </a:t>
                      </a:r>
                      <a:r>
                        <a:rPr lang="en-US" altLang="zh-CN" sz="1000" u="none" strike="noStrike" dirty="0"/>
                        <a:t>S</a:t>
                      </a:r>
                      <a:r>
                        <a:rPr lang="zh-CN" altLang="en-US" sz="1000" u="none" strike="noStrike" dirty="0"/>
                        <a:t>et</a:t>
                      </a:r>
                      <a:endParaRPr lang="zh-CN" altLang="en-US"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sz="1000" u="none" strike="noStrike" dirty="0"/>
                        <a:t>Silent type, fully automatic, AC 380V, 8KW~20KW (</a:t>
                      </a:r>
                      <a:r>
                        <a:rPr lang="en-US" sz="1000" u="none" strike="noStrike" dirty="0"/>
                        <a:t>O</a:t>
                      </a:r>
                      <a:r>
                        <a:rPr sz="1000" u="none" strike="noStrike" dirty="0"/>
                        <a:t>ptional)</a:t>
                      </a:r>
                      <a:endParaRPr sz="1000" u="none" strike="noStrike" dirty="0"/>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6540">
                <a:tc>
                  <a:txBody>
                    <a:bodyPr/>
                    <a:lstStyle/>
                    <a:p>
                      <a:pPr algn="ctr" fontAlgn="ctr"/>
                      <a:r>
                        <a:rPr lang="en-US" altLang="zh-CN" sz="1000" b="0" i="0" u="none" strike="noStrike" dirty="0">
                          <a:solidFill>
                            <a:srgbClr val="000000"/>
                          </a:solidFill>
                          <a:latin typeface="宋体" panose="02010600030101010101" pitchFamily="2" charset="-122"/>
                        </a:rPr>
                        <a:t>9</a:t>
                      </a:r>
                      <a:endParaRPr lang="en-US" altLang="zh-CN"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b="0" i="0" u="none" strike="noStrike" dirty="0"/>
                        <a:t>Monitor</a:t>
                      </a:r>
                      <a:endParaRPr lang="zh-CN" altLang="en-US"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zh-CN" sz="1000" dirty="0">
                          <a:sym typeface="+mn-ea"/>
                        </a:rPr>
                        <a:t>M</a:t>
                      </a:r>
                      <a:r>
                        <a:rPr lang="zh-CN" altLang="en-US" sz="1000" dirty="0">
                          <a:sym typeface="+mn-ea"/>
                        </a:rPr>
                        <a:t>onitoring </a:t>
                      </a:r>
                      <a:r>
                        <a:rPr lang="en-US" altLang="zh-CN" sz="1000" dirty="0">
                          <a:sym typeface="+mn-ea"/>
                        </a:rPr>
                        <a:t>S</a:t>
                      </a:r>
                      <a:r>
                        <a:rPr lang="zh-CN" altLang="en-US" sz="1000" dirty="0">
                          <a:sym typeface="+mn-ea"/>
                        </a:rPr>
                        <a:t>ystem (</a:t>
                      </a:r>
                      <a:r>
                        <a:rPr lang="en-US" altLang="zh-CN" sz="1000" dirty="0">
                          <a:sym typeface="+mn-ea"/>
                        </a:rPr>
                        <a:t>I</a:t>
                      </a:r>
                      <a:r>
                        <a:rPr lang="zh-CN" altLang="en-US" sz="1000" dirty="0">
                          <a:sym typeface="+mn-ea"/>
                        </a:rPr>
                        <a:t>ncluding APP)</a:t>
                      </a:r>
                      <a:endParaRPr lang="zh-CN" altLang="en-US"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defRPr/>
                      </a:pPr>
                      <a:r>
                        <a:rPr lang="en-US" altLang="zh-CN" sz="1000" b="0" i="0" u="none" strike="noStrike" dirty="0"/>
                        <a:t>Remote monitoring of equipment inside the cabinet and environmental status with display; Optional</a:t>
                      </a:r>
                      <a:endParaRPr lang="zh-CN" altLang="en-US" sz="1000" b="0" i="0" u="none" strike="noStrike" dirty="0">
                        <a:solidFill>
                          <a:srgbClr val="000000"/>
                        </a:solidFill>
                        <a:latin typeface="宋体" panose="02010600030101010101" pitchFamily="2" charset="-122"/>
                      </a:endParaRPr>
                    </a:p>
                  </a:txBody>
                  <a:tcPr marL="4198" marR="4198" marT="419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文本框 2"/>
          <p:cNvSpPr txBox="1"/>
          <p:nvPr/>
        </p:nvSpPr>
        <p:spPr>
          <a:xfrm>
            <a:off x="44450" y="0"/>
            <a:ext cx="3880485" cy="521970"/>
          </a:xfrm>
          <a:prstGeom prst="rect">
            <a:avLst/>
          </a:prstGeom>
          <a:noFill/>
        </p:spPr>
        <p:txBody>
          <a:bodyPr wrap="square">
            <a:spAutoFit/>
          </a:bodyPr>
          <a:lstStyle/>
          <a:p>
            <a:pPr indent="0">
              <a:buFont typeface="Wingdings" panose="05000000000000000000" pitchFamily="2" charset="2"/>
              <a:buNone/>
            </a:pPr>
            <a:r>
              <a:rPr lang="zh-CN" altLang="en-US" sz="1400" b="1" dirty="0">
                <a:latin typeface="微软雅黑" panose="020B0503020204020204" charset="-122"/>
                <a:ea typeface="微软雅黑" panose="020B0503020204020204" charset="-122"/>
              </a:rPr>
              <a:t>Hybrid Integrated Energy Station (</a:t>
            </a:r>
            <a:r>
              <a:rPr lang="en-US" sz="1400" dirty="0">
                <a:sym typeface="+mn-ea"/>
              </a:rPr>
              <a:t>Specifications</a:t>
            </a:r>
            <a:r>
              <a:rPr lang="zh-CN" altLang="en-US" sz="1400" b="1" dirty="0">
                <a:latin typeface="微软雅黑" panose="020B0503020204020204" charset="-122"/>
                <a:ea typeface="微软雅黑" panose="020B0503020204020204" charset="-122"/>
              </a:rPr>
              <a:t>)</a:t>
            </a:r>
            <a:endParaRPr lang="zh-CN" altLang="en-US" sz="1400" b="1" dirty="0">
              <a:latin typeface="微软雅黑" panose="020B0503020204020204" charset="-122"/>
              <a:ea typeface="微软雅黑" panose="020B0503020204020204" charset="-122"/>
            </a:endParaRPr>
          </a:p>
        </p:txBody>
      </p:sp>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49086" y="5886400"/>
            <a:ext cx="2147970" cy="2863959"/>
          </a:xfrm>
          <a:prstGeom prst="rect">
            <a:avLst/>
          </a:prstGeom>
        </p:spPr>
      </p:pic>
      <p:pic>
        <p:nvPicPr>
          <p:cNvPr id="6" name="图片 5"/>
          <p:cNvPicPr>
            <a:picLocks noChangeAspect="1"/>
          </p:cNvPicPr>
          <p:nvPr/>
        </p:nvPicPr>
        <p:blipFill rotWithShape="1">
          <a:blip r:embed="rId2">
            <a:extLst>
              <a:ext uri="{28A0092B-C50C-407E-A947-70E740481C1C}">
                <a14:useLocalDpi xmlns:a14="http://schemas.microsoft.com/office/drawing/2010/main" val="0"/>
              </a:ext>
            </a:extLst>
          </a:blip>
          <a:srcRect l="11151" t="31087" r="3801" b="22419"/>
          <a:stretch>
            <a:fillRect/>
          </a:stretch>
        </p:blipFill>
        <p:spPr>
          <a:xfrm>
            <a:off x="2477810" y="5877222"/>
            <a:ext cx="3975526" cy="289575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3495" y="25400"/>
            <a:ext cx="3406140" cy="729615"/>
          </a:xfrm>
          <a:prstGeom prst="rect">
            <a:avLst/>
          </a:prstGeom>
          <a:noFill/>
        </p:spPr>
        <p:txBody>
          <a:bodyPr wrap="square">
            <a:noAutofit/>
          </a:bodyPr>
          <a:lstStyle/>
          <a:p>
            <a:pPr indent="0" fontAlgn="auto">
              <a:lnSpc>
                <a:spcPct val="150000"/>
              </a:lnSpc>
              <a:buFont typeface="Wingdings" panose="05000000000000000000" pitchFamily="2" charset="2"/>
              <a:buNone/>
            </a:pPr>
            <a:r>
              <a:rPr lang="zh-CN" altLang="en-US" sz="1400" b="1" dirty="0">
                <a:solidFill>
                  <a:srgbClr val="FF0000"/>
                </a:solidFill>
                <a:highlight>
                  <a:srgbClr val="FFFF00"/>
                </a:highlight>
                <a:latin typeface="微软雅黑" panose="020B0503020204020204" charset="-122"/>
                <a:ea typeface="微软雅黑" panose="020B0503020204020204" charset="-122"/>
              </a:rPr>
              <a:t>Hybrid </a:t>
            </a:r>
            <a:r>
              <a:rPr lang="en-US" altLang="zh-CN" sz="1400" b="1" dirty="0">
                <a:solidFill>
                  <a:srgbClr val="FF0000"/>
                </a:solidFill>
                <a:highlight>
                  <a:srgbClr val="FFFF00"/>
                </a:highlight>
                <a:latin typeface="微软雅黑" panose="020B0503020204020204" charset="-122"/>
                <a:ea typeface="微软雅黑" panose="020B0503020204020204" charset="-122"/>
              </a:rPr>
              <a:t>I</a:t>
            </a:r>
            <a:r>
              <a:rPr lang="zh-CN" altLang="en-US" sz="1400" b="1" dirty="0">
                <a:solidFill>
                  <a:srgbClr val="FF0000"/>
                </a:solidFill>
                <a:highlight>
                  <a:srgbClr val="FFFF00"/>
                </a:highlight>
                <a:latin typeface="微软雅黑" panose="020B0503020204020204" charset="-122"/>
                <a:ea typeface="微软雅黑" panose="020B0503020204020204" charset="-122"/>
              </a:rPr>
              <a:t>ntegrated </a:t>
            </a:r>
            <a:r>
              <a:rPr lang="en-US" altLang="zh-CN" sz="1400" b="1" dirty="0">
                <a:solidFill>
                  <a:srgbClr val="FF0000"/>
                </a:solidFill>
                <a:highlight>
                  <a:srgbClr val="FFFF00"/>
                </a:highlight>
                <a:latin typeface="微软雅黑" panose="020B0503020204020204" charset="-122"/>
                <a:ea typeface="微软雅黑" panose="020B0503020204020204" charset="-122"/>
              </a:rPr>
              <a:t>E</a:t>
            </a:r>
            <a:r>
              <a:rPr lang="zh-CN" altLang="en-US" sz="1400" b="1" dirty="0">
                <a:solidFill>
                  <a:srgbClr val="FF0000"/>
                </a:solidFill>
                <a:highlight>
                  <a:srgbClr val="FFFF00"/>
                </a:highlight>
                <a:latin typeface="微软雅黑" panose="020B0503020204020204" charset="-122"/>
                <a:ea typeface="微软雅黑" panose="020B0503020204020204" charset="-122"/>
              </a:rPr>
              <a:t>nergy </a:t>
            </a:r>
            <a:r>
              <a:rPr lang="en-US" altLang="zh-CN" sz="1400" b="1" dirty="0">
                <a:solidFill>
                  <a:srgbClr val="FF0000"/>
                </a:solidFill>
                <a:highlight>
                  <a:srgbClr val="FFFF00"/>
                </a:highlight>
                <a:latin typeface="微软雅黑" panose="020B0503020204020204" charset="-122"/>
                <a:ea typeface="微软雅黑" panose="020B0503020204020204" charset="-122"/>
              </a:rPr>
              <a:t>S</a:t>
            </a:r>
            <a:r>
              <a:rPr lang="zh-CN" altLang="en-US" sz="1400" b="1" dirty="0">
                <a:solidFill>
                  <a:srgbClr val="FF0000"/>
                </a:solidFill>
                <a:highlight>
                  <a:srgbClr val="FFFF00"/>
                </a:highlight>
                <a:latin typeface="微软雅黑" panose="020B0503020204020204" charset="-122"/>
                <a:ea typeface="微软雅黑" panose="020B0503020204020204" charset="-122"/>
              </a:rPr>
              <a:t>tation</a:t>
            </a:r>
            <a:r>
              <a:rPr lang="zh-CN" altLang="en-US" sz="1400" b="1" dirty="0">
                <a:highlight>
                  <a:srgbClr val="FFFF00"/>
                </a:highlight>
                <a:latin typeface="微软雅黑" panose="020B0503020204020204" charset="-122"/>
                <a:ea typeface="微软雅黑" panose="020B0503020204020204" charset="-122"/>
              </a:rPr>
              <a:t> </a:t>
            </a:r>
            <a:r>
              <a:rPr lang="zh-CN" altLang="en-US" sz="1400" b="1" dirty="0">
                <a:solidFill>
                  <a:schemeClr val="accent1"/>
                </a:solidFill>
                <a:highlight>
                  <a:srgbClr val="FFFF00"/>
                </a:highlight>
                <a:latin typeface="微软雅黑" panose="020B0503020204020204" charset="-122"/>
                <a:ea typeface="微软雅黑" panose="020B0503020204020204" charset="-122"/>
              </a:rPr>
              <a:t>(</a:t>
            </a:r>
            <a:r>
              <a:rPr lang="en-US" altLang="zh-CN" sz="1400" b="1" dirty="0">
                <a:solidFill>
                  <a:schemeClr val="accent1"/>
                </a:solidFill>
                <a:highlight>
                  <a:srgbClr val="FFFF00"/>
                </a:highlight>
                <a:latin typeface="微软雅黑" panose="020B0503020204020204" charset="-122"/>
                <a:ea typeface="微软雅黑" panose="020B0503020204020204" charset="-122"/>
              </a:rPr>
              <a:t>U</a:t>
            </a:r>
            <a:r>
              <a:rPr lang="zh-CN" altLang="en-US" sz="1400" b="1" dirty="0">
                <a:solidFill>
                  <a:schemeClr val="accent1"/>
                </a:solidFill>
                <a:highlight>
                  <a:srgbClr val="FFFF00"/>
                </a:highlight>
                <a:latin typeface="微软雅黑" panose="020B0503020204020204" charset="-122"/>
                <a:ea typeface="微软雅黑" panose="020B0503020204020204" charset="-122"/>
              </a:rPr>
              <a:t>se </a:t>
            </a:r>
            <a:r>
              <a:rPr lang="en-US" altLang="zh-CN" sz="1400" b="1" dirty="0">
                <a:solidFill>
                  <a:schemeClr val="accent1"/>
                </a:solidFill>
                <a:highlight>
                  <a:srgbClr val="FFFF00"/>
                </a:highlight>
                <a:latin typeface="微软雅黑" panose="020B0503020204020204" charset="-122"/>
                <a:ea typeface="微软雅黑" panose="020B0503020204020204" charset="-122"/>
              </a:rPr>
              <a:t>S</a:t>
            </a:r>
            <a:r>
              <a:rPr lang="zh-CN" altLang="en-US" sz="1400" b="1" dirty="0">
                <a:solidFill>
                  <a:schemeClr val="accent1"/>
                </a:solidFill>
                <a:highlight>
                  <a:srgbClr val="FFFF00"/>
                </a:highlight>
                <a:latin typeface="微软雅黑" panose="020B0503020204020204" charset="-122"/>
                <a:ea typeface="微软雅黑" panose="020B0503020204020204" charset="-122"/>
              </a:rPr>
              <a:t>cenario)</a:t>
            </a:r>
            <a:endParaRPr lang="zh-CN" altLang="en-US" sz="1400" b="1" dirty="0">
              <a:solidFill>
                <a:schemeClr val="accent1"/>
              </a:solidFill>
              <a:highlight>
                <a:srgbClr val="FFFF00"/>
              </a:highlight>
              <a:latin typeface="微软雅黑" panose="020B0503020204020204" charset="-122"/>
              <a:ea typeface="微软雅黑" panose="020B0503020204020204" charset="-122"/>
            </a:endParaRPr>
          </a:p>
        </p:txBody>
      </p:sp>
      <p:pic>
        <p:nvPicPr>
          <p:cNvPr id="6" name="图片 5"/>
          <p:cNvPicPr>
            <a:picLocks noChangeAspect="1"/>
          </p:cNvPicPr>
          <p:nvPr/>
        </p:nvPicPr>
        <p:blipFill>
          <a:blip r:embed="rId1"/>
          <a:stretch>
            <a:fillRect/>
          </a:stretch>
        </p:blipFill>
        <p:spPr>
          <a:xfrm>
            <a:off x="188640" y="755576"/>
            <a:ext cx="3099909" cy="2100809"/>
          </a:xfrm>
          <a:prstGeom prst="rect">
            <a:avLst/>
          </a:prstGeom>
        </p:spPr>
      </p:pic>
      <p:pic>
        <p:nvPicPr>
          <p:cNvPr id="9" name="图片 8"/>
          <p:cNvPicPr>
            <a:picLocks noChangeAspect="1"/>
          </p:cNvPicPr>
          <p:nvPr/>
        </p:nvPicPr>
        <p:blipFill>
          <a:blip r:embed="rId2"/>
          <a:stretch>
            <a:fillRect/>
          </a:stretch>
        </p:blipFill>
        <p:spPr>
          <a:xfrm>
            <a:off x="188640" y="3563888"/>
            <a:ext cx="3091950" cy="2100809"/>
          </a:xfrm>
          <a:prstGeom prst="rect">
            <a:avLst/>
          </a:prstGeom>
        </p:spPr>
      </p:pic>
      <p:pic>
        <p:nvPicPr>
          <p:cNvPr id="11" name="图片 10"/>
          <p:cNvPicPr>
            <a:picLocks noChangeAspect="1"/>
          </p:cNvPicPr>
          <p:nvPr/>
        </p:nvPicPr>
        <p:blipFill>
          <a:blip r:embed="rId3"/>
          <a:stretch>
            <a:fillRect/>
          </a:stretch>
        </p:blipFill>
        <p:spPr>
          <a:xfrm>
            <a:off x="4486468" y="878006"/>
            <a:ext cx="2348880" cy="2491442"/>
          </a:xfrm>
          <a:prstGeom prst="rect">
            <a:avLst/>
          </a:prstGeom>
        </p:spPr>
      </p:pic>
      <p:pic>
        <p:nvPicPr>
          <p:cNvPr id="13" name="图片 12"/>
          <p:cNvPicPr>
            <a:picLocks noChangeAspect="1"/>
          </p:cNvPicPr>
          <p:nvPr/>
        </p:nvPicPr>
        <p:blipFill rotWithShape="1">
          <a:blip r:embed="rId4" cstate="print">
            <a:extLst>
              <a:ext uri="{28A0092B-C50C-407E-A947-70E740481C1C}">
                <a14:useLocalDpi xmlns:a14="http://schemas.microsoft.com/office/drawing/2010/main" val="0"/>
              </a:ext>
            </a:extLst>
          </a:blip>
          <a:srcRect l="-1" t="21242" r="-2651" b="7953"/>
          <a:stretch>
            <a:fillRect/>
          </a:stretch>
        </p:blipFill>
        <p:spPr>
          <a:xfrm>
            <a:off x="4536504" y="3923928"/>
            <a:ext cx="2348880" cy="2880320"/>
          </a:xfrm>
          <a:prstGeom prst="rect">
            <a:avLst/>
          </a:prstGeom>
        </p:spPr>
      </p:pic>
      <p:pic>
        <p:nvPicPr>
          <p:cNvPr id="15"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143" y="6516216"/>
            <a:ext cx="4038577" cy="2474001"/>
          </a:xfrm>
          <a:prstGeom prst="rect">
            <a:avLst/>
          </a:prstGeom>
        </p:spPr>
      </p:pic>
      <p:sp>
        <p:nvSpPr>
          <p:cNvPr id="16" name="矩形 15"/>
          <p:cNvSpPr/>
          <p:nvPr/>
        </p:nvSpPr>
        <p:spPr>
          <a:xfrm>
            <a:off x="4203700" y="8604250"/>
            <a:ext cx="2294255" cy="521970"/>
          </a:xfrm>
          <a:prstGeom prst="rect">
            <a:avLst/>
          </a:prstGeom>
        </p:spPr>
        <p:txBody>
          <a:bodyPr wrap="square">
            <a:spAutoFit/>
          </a:bodyPr>
          <a:lstStyle/>
          <a:p>
            <a:r>
              <a:rPr lang="en-US" altLang="zh-CN" sz="1400" b="1" dirty="0">
                <a:solidFill>
                  <a:srgbClr val="000000"/>
                </a:solidFill>
              </a:rPr>
              <a:t>S</a:t>
            </a:r>
            <a:r>
              <a:rPr lang="zh-CN" altLang="en-US" sz="1400" b="1" dirty="0">
                <a:solidFill>
                  <a:srgbClr val="000000"/>
                </a:solidFill>
              </a:rPr>
              <a:t>mall-</a:t>
            </a:r>
            <a:r>
              <a:rPr lang="en-US" altLang="zh-CN" sz="1400" b="1" dirty="0">
                <a:solidFill>
                  <a:srgbClr val="000000"/>
                </a:solidFill>
              </a:rPr>
              <a:t>S</a:t>
            </a:r>
            <a:r>
              <a:rPr lang="zh-CN" altLang="en-US" sz="1400" b="1" dirty="0">
                <a:solidFill>
                  <a:srgbClr val="000000"/>
                </a:solidFill>
              </a:rPr>
              <a:t>cale </a:t>
            </a:r>
            <a:r>
              <a:rPr lang="en-US" altLang="zh-CN" sz="1400" b="1" dirty="0">
                <a:solidFill>
                  <a:srgbClr val="000000"/>
                </a:solidFill>
              </a:rPr>
              <a:t>I</a:t>
            </a:r>
            <a:r>
              <a:rPr lang="zh-CN" altLang="en-US" sz="1400" b="1" dirty="0">
                <a:solidFill>
                  <a:srgbClr val="000000"/>
                </a:solidFill>
              </a:rPr>
              <a:t>ndustrial </a:t>
            </a:r>
            <a:r>
              <a:rPr lang="en-US" altLang="zh-CN" sz="1400" b="1" dirty="0">
                <a:solidFill>
                  <a:srgbClr val="000000"/>
                </a:solidFill>
              </a:rPr>
              <a:t>A</a:t>
            </a:r>
            <a:r>
              <a:rPr lang="zh-CN" altLang="en-US" sz="1400" b="1" dirty="0">
                <a:solidFill>
                  <a:srgbClr val="000000"/>
                </a:solidFill>
              </a:rPr>
              <a:t>nd </a:t>
            </a:r>
            <a:r>
              <a:rPr lang="en-US" altLang="zh-CN" sz="1400" b="1" dirty="0">
                <a:solidFill>
                  <a:srgbClr val="000000"/>
                </a:solidFill>
              </a:rPr>
              <a:t>C</a:t>
            </a:r>
            <a:r>
              <a:rPr lang="zh-CN" altLang="en-US" sz="1400" b="1" dirty="0">
                <a:solidFill>
                  <a:srgbClr val="000000"/>
                </a:solidFill>
              </a:rPr>
              <a:t>ommercial </a:t>
            </a:r>
            <a:r>
              <a:rPr lang="en-US" altLang="zh-CN" sz="1400" b="1" dirty="0">
                <a:solidFill>
                  <a:srgbClr val="000000"/>
                </a:solidFill>
              </a:rPr>
              <a:t>S</a:t>
            </a:r>
            <a:r>
              <a:rPr lang="zh-CN" altLang="en-US" sz="1400" b="1" dirty="0">
                <a:solidFill>
                  <a:srgbClr val="000000"/>
                </a:solidFill>
              </a:rPr>
              <a:t>cenes</a:t>
            </a:r>
            <a:endParaRPr lang="zh-CN" altLang="en-US" sz="1400" b="1" dirty="0">
              <a:solidFill>
                <a:srgbClr val="000000"/>
              </a:solidFill>
            </a:endParaRPr>
          </a:p>
        </p:txBody>
      </p:sp>
      <p:sp>
        <p:nvSpPr>
          <p:cNvPr id="17" name="矩形 16"/>
          <p:cNvSpPr/>
          <p:nvPr/>
        </p:nvSpPr>
        <p:spPr>
          <a:xfrm>
            <a:off x="4461510" y="6866255"/>
            <a:ext cx="2369185" cy="306705"/>
          </a:xfrm>
          <a:prstGeom prst="rect">
            <a:avLst/>
          </a:prstGeom>
        </p:spPr>
        <p:txBody>
          <a:bodyPr wrap="square">
            <a:spAutoFit/>
          </a:bodyPr>
          <a:lstStyle/>
          <a:p>
            <a:r>
              <a:rPr lang="en-US" altLang="zh-CN" sz="1400" b="1" dirty="0">
                <a:solidFill>
                  <a:srgbClr val="000000"/>
                </a:solidFill>
              </a:rPr>
              <a:t>D</a:t>
            </a:r>
            <a:r>
              <a:rPr lang="zh-CN" altLang="en-US" sz="1400" b="1" dirty="0">
                <a:solidFill>
                  <a:srgbClr val="000000"/>
                </a:solidFill>
              </a:rPr>
              <a:t>esert </a:t>
            </a:r>
            <a:r>
              <a:rPr lang="en-US" altLang="zh-CN" sz="1400" b="1" dirty="0">
                <a:solidFill>
                  <a:srgbClr val="000000"/>
                </a:solidFill>
              </a:rPr>
              <a:t>C</a:t>
            </a:r>
            <a:r>
              <a:rPr lang="zh-CN" altLang="en-US" sz="1400" b="1" dirty="0">
                <a:solidFill>
                  <a:srgbClr val="000000"/>
                </a:solidFill>
              </a:rPr>
              <a:t>ommunication </a:t>
            </a:r>
            <a:r>
              <a:rPr lang="en-US" altLang="zh-CN" sz="1400" b="1" dirty="0">
                <a:solidFill>
                  <a:srgbClr val="000000"/>
                </a:solidFill>
              </a:rPr>
              <a:t>Sites</a:t>
            </a:r>
            <a:endParaRPr lang="en-US" altLang="zh-CN" sz="1400" b="1" dirty="0">
              <a:solidFill>
                <a:srgbClr val="000000"/>
              </a:solidFill>
            </a:endParaRPr>
          </a:p>
        </p:txBody>
      </p:sp>
      <p:sp>
        <p:nvSpPr>
          <p:cNvPr id="18" name="矩形 17"/>
          <p:cNvSpPr/>
          <p:nvPr/>
        </p:nvSpPr>
        <p:spPr>
          <a:xfrm>
            <a:off x="650875" y="5704205"/>
            <a:ext cx="2430145" cy="306705"/>
          </a:xfrm>
          <a:prstGeom prst="rect">
            <a:avLst/>
          </a:prstGeom>
        </p:spPr>
        <p:txBody>
          <a:bodyPr wrap="square">
            <a:spAutoFit/>
          </a:bodyPr>
          <a:lstStyle/>
          <a:p>
            <a:r>
              <a:rPr lang="en-US" altLang="zh-CN" sz="1400" b="1" dirty="0">
                <a:solidFill>
                  <a:srgbClr val="000000"/>
                </a:solidFill>
              </a:rPr>
              <a:t>O</a:t>
            </a:r>
            <a:r>
              <a:rPr lang="zh-CN" altLang="en-US" sz="1400" b="1" dirty="0">
                <a:solidFill>
                  <a:srgbClr val="000000"/>
                </a:solidFill>
              </a:rPr>
              <a:t>il </a:t>
            </a:r>
            <a:r>
              <a:rPr lang="en-US" altLang="zh-CN" sz="1400" b="1" dirty="0">
                <a:solidFill>
                  <a:srgbClr val="000000"/>
                </a:solidFill>
              </a:rPr>
              <a:t>F</a:t>
            </a:r>
            <a:r>
              <a:rPr lang="zh-CN" altLang="en-US" sz="1400" b="1" dirty="0">
                <a:solidFill>
                  <a:srgbClr val="000000"/>
                </a:solidFill>
              </a:rPr>
              <a:t>ield </a:t>
            </a:r>
            <a:r>
              <a:rPr lang="en-US" altLang="zh-CN" sz="1400" b="1" dirty="0">
                <a:solidFill>
                  <a:srgbClr val="000000"/>
                </a:solidFill>
              </a:rPr>
              <a:t>M</a:t>
            </a:r>
            <a:r>
              <a:rPr lang="zh-CN" altLang="en-US" sz="1400" b="1" dirty="0">
                <a:solidFill>
                  <a:srgbClr val="000000"/>
                </a:solidFill>
              </a:rPr>
              <a:t>onitoring </a:t>
            </a:r>
            <a:r>
              <a:rPr lang="en-US" altLang="zh-CN" sz="1400" b="1" dirty="0">
                <a:solidFill>
                  <a:srgbClr val="000000"/>
                </a:solidFill>
              </a:rPr>
              <a:t>S</a:t>
            </a:r>
            <a:r>
              <a:rPr lang="zh-CN" altLang="en-US" sz="1400" b="1" dirty="0">
                <a:solidFill>
                  <a:srgbClr val="000000"/>
                </a:solidFill>
              </a:rPr>
              <a:t>cene</a:t>
            </a:r>
            <a:r>
              <a:rPr lang="en-US" altLang="zh-CN" sz="1400" b="1" dirty="0">
                <a:solidFill>
                  <a:srgbClr val="000000"/>
                </a:solidFill>
              </a:rPr>
              <a:t>s</a:t>
            </a:r>
            <a:endParaRPr lang="en-US" altLang="zh-CN" sz="1400" b="1" dirty="0">
              <a:solidFill>
                <a:srgbClr val="000000"/>
              </a:solidFill>
            </a:endParaRPr>
          </a:p>
        </p:txBody>
      </p:sp>
      <p:sp>
        <p:nvSpPr>
          <p:cNvPr id="19" name="矩形 18"/>
          <p:cNvSpPr/>
          <p:nvPr/>
        </p:nvSpPr>
        <p:spPr>
          <a:xfrm>
            <a:off x="5157863" y="3338910"/>
            <a:ext cx="1673445" cy="306705"/>
          </a:xfrm>
          <a:prstGeom prst="rect">
            <a:avLst/>
          </a:prstGeom>
        </p:spPr>
        <p:txBody>
          <a:bodyPr wrap="square">
            <a:spAutoFit/>
          </a:bodyPr>
          <a:lstStyle/>
          <a:p>
            <a:r>
              <a:rPr lang="en-US" altLang="zh-CN" sz="1400" b="1" dirty="0">
                <a:solidFill>
                  <a:srgbClr val="000000"/>
                </a:solidFill>
              </a:rPr>
              <a:t>I</a:t>
            </a:r>
            <a:r>
              <a:rPr lang="zh-CN" altLang="en-US" sz="1400" b="1" dirty="0">
                <a:solidFill>
                  <a:srgbClr val="000000"/>
                </a:solidFill>
              </a:rPr>
              <a:t>sland </a:t>
            </a:r>
            <a:r>
              <a:rPr lang="en-US" altLang="zh-CN" sz="1400" b="1" dirty="0">
                <a:solidFill>
                  <a:srgbClr val="000000"/>
                </a:solidFill>
              </a:rPr>
              <a:t>S</a:t>
            </a:r>
            <a:r>
              <a:rPr lang="zh-CN" altLang="en-US" sz="1400" b="1" dirty="0">
                <a:solidFill>
                  <a:srgbClr val="000000"/>
                </a:solidFill>
              </a:rPr>
              <a:t>cene</a:t>
            </a:r>
            <a:r>
              <a:rPr lang="en-US" altLang="zh-CN" sz="1400" b="1" dirty="0">
                <a:solidFill>
                  <a:srgbClr val="000000"/>
                </a:solidFill>
              </a:rPr>
              <a:t>s</a:t>
            </a:r>
            <a:r>
              <a:rPr lang="zh-CN" altLang="en-US" sz="1400" b="1" dirty="0">
                <a:solidFill>
                  <a:srgbClr val="000000"/>
                </a:solidFill>
              </a:rPr>
              <a:t> </a:t>
            </a:r>
            <a:endParaRPr lang="zh-CN" altLang="en-US" sz="1400" b="1" dirty="0">
              <a:solidFill>
                <a:srgbClr val="000000"/>
              </a:solidFill>
            </a:endParaRPr>
          </a:p>
        </p:txBody>
      </p:sp>
      <p:sp>
        <p:nvSpPr>
          <p:cNvPr id="20" name="矩形 19"/>
          <p:cNvSpPr/>
          <p:nvPr/>
        </p:nvSpPr>
        <p:spPr>
          <a:xfrm>
            <a:off x="473075" y="2849880"/>
            <a:ext cx="2607945" cy="306705"/>
          </a:xfrm>
          <a:prstGeom prst="rect">
            <a:avLst/>
          </a:prstGeom>
        </p:spPr>
        <p:txBody>
          <a:bodyPr wrap="square">
            <a:spAutoFit/>
          </a:bodyPr>
          <a:lstStyle/>
          <a:p>
            <a:r>
              <a:rPr lang="zh-CN" altLang="en-US" sz="1400" b="1" dirty="0">
                <a:solidFill>
                  <a:srgbClr val="000000"/>
                </a:solidFill>
              </a:rPr>
              <a:t>Remote </a:t>
            </a:r>
            <a:r>
              <a:rPr lang="en-US" altLang="zh-CN" sz="1400" b="1" dirty="0">
                <a:solidFill>
                  <a:srgbClr val="000000"/>
                </a:solidFill>
              </a:rPr>
              <a:t>M</a:t>
            </a:r>
            <a:r>
              <a:rPr lang="zh-CN" altLang="en-US" sz="1400" b="1" dirty="0">
                <a:solidFill>
                  <a:srgbClr val="000000"/>
                </a:solidFill>
              </a:rPr>
              <a:t>ountain </a:t>
            </a:r>
            <a:r>
              <a:rPr lang="en-US" altLang="zh-CN" sz="1400" b="1" dirty="0">
                <a:solidFill>
                  <a:srgbClr val="000000"/>
                </a:solidFill>
              </a:rPr>
              <a:t>S</a:t>
            </a:r>
            <a:r>
              <a:rPr lang="zh-CN" altLang="en-US" sz="1400" b="1" dirty="0">
                <a:solidFill>
                  <a:srgbClr val="000000"/>
                </a:solidFill>
              </a:rPr>
              <a:t>cene</a:t>
            </a:r>
            <a:r>
              <a:rPr lang="en-US" altLang="zh-CN" sz="1400" b="1" dirty="0">
                <a:solidFill>
                  <a:srgbClr val="000000"/>
                </a:solidFill>
              </a:rPr>
              <a:t>s</a:t>
            </a:r>
            <a:endParaRPr lang="en-US" altLang="zh-CN" sz="1400" b="1" dirty="0">
              <a:solidFill>
                <a:srgbClr val="000000"/>
              </a:solidFill>
            </a:endParaRPr>
          </a:p>
        </p:txBody>
      </p:sp>
    </p:spTree>
  </p:cSld>
  <p:clrMapOvr>
    <a:masterClrMapping/>
  </p:clrMapOvr>
</p:sld>
</file>

<file path=ppt/tags/tag1.xml><?xml version="1.0" encoding="utf-8"?>
<p:tagLst xmlns:p="http://schemas.openxmlformats.org/presentationml/2006/main">
  <p:tag name="TABLE_ENDDRAG_ORIGIN_RECT" val="532*565"/>
  <p:tag name="TABLE_ENDDRAG_RECT" val="3*102*532*565"/>
</p:tagLst>
</file>

<file path=ppt/tags/tag2.xml><?xml version="1.0" encoding="utf-8"?>
<p:tagLst xmlns:p="http://schemas.openxmlformats.org/presentationml/2006/main">
  <p:tag name="commondata" val="eyJoZGlkIjoiNGQzNjExZDRhNjZjNTQxN2Q5YTE3ZTlhMTIzNzI0YzgifQ=="/>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6234</Words>
  <Application>WPS 演示</Application>
  <PresentationFormat>全屏显示(4:3)</PresentationFormat>
  <Paragraphs>471</Paragraphs>
  <Slides>6</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6</vt:i4>
      </vt:variant>
    </vt:vector>
  </HeadingPairs>
  <TitlesOfParts>
    <vt:vector size="16" baseType="lpstr">
      <vt:lpstr>Arial</vt:lpstr>
      <vt:lpstr>宋体</vt:lpstr>
      <vt:lpstr>Wingdings</vt:lpstr>
      <vt:lpstr>微软雅黑</vt:lpstr>
      <vt:lpstr>华文宋体</vt:lpstr>
      <vt:lpstr>Arial</vt:lpstr>
      <vt:lpstr>Calibri</vt:lpstr>
      <vt:lpstr>Arial Unicode MS</vt:lpstr>
      <vt:lpstr>WPS</vt:lpstr>
      <vt:lpstr>1_WPS</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HJWL</dc:creator>
  <cp:lastModifiedBy>外贸运营</cp:lastModifiedBy>
  <cp:revision>65</cp:revision>
  <cp:lastPrinted>2023-08-02T08:45:00Z</cp:lastPrinted>
  <dcterms:created xsi:type="dcterms:W3CDTF">2023-08-02T01:17:00Z</dcterms:created>
  <dcterms:modified xsi:type="dcterms:W3CDTF">2025-02-26T01:53:22Z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9EAD0EBB58ED436E820E11D401376195_13</vt:lpwstr>
  </property>
  <property fmtid="{D5CDD505-2E9C-101B-9397-08002B2CF9AE}" pid="3" name="KSOProductBuildVer">
    <vt:lpwstr>2052-12.1.0.20305</vt:lpwstr>
  </property>
</Properties>
</file>